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diagrams/colors11.xml" ContentType="application/vnd.openxmlformats-officedocument.drawingml.diagramColors+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notesSlides/notesSlide7.xml" ContentType="application/vnd.openxmlformats-officedocument.presentationml.notesSlide+xml"/>
  <Override PartName="/ppt/diagrams/layout13.xml" ContentType="application/vnd.openxmlformats-officedocument.drawingml.diagramLayout+xml"/>
  <Override PartName="/ppt/diagrams/quickStyle20.xml" ContentType="application/vnd.openxmlformats-officedocument.drawingml.diagramStyl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diagrams/drawing3.xml" ContentType="application/vnd.ms-office.drawingml.diagramDrawing+xml"/>
  <Override PartName="/ppt/notesSlides/notesSlide3.xml" ContentType="application/vnd.openxmlformats-officedocument.presentationml.notesSlide+xml"/>
  <Override PartName="/ppt/diagrams/colors12.xml" ContentType="application/vnd.openxmlformats-officedocument.drawingml.diagramColors+xml"/>
  <Override PartName="/ppt/diagrams/layout20.xml" ContentType="application/vnd.openxmlformats-officedocument.drawingml.diagramLayout+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diagrams/drawing19.xml" ContentType="application/vnd.ms-office.drawingml.diagramDrawing+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handoutMasters/handoutMaster1.xml" ContentType="application/vnd.openxmlformats-officedocument.presentationml.handoutMaster+xml"/>
  <Override PartName="/ppt/diagrams/drawing4.xml" ContentType="application/vnd.ms-office.drawingml.diagramDrawing+xml"/>
  <Override PartName="/ppt/notesSlides/notesSlide4.xml" ContentType="application/vnd.openxmlformats-officedocument.presentationml.notesSlide+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diagrams/data11.xml" ContentType="application/vnd.openxmlformats-officedocument.drawingml.diagramData+xml"/>
  <Override PartName="/ppt/diagrams/quickStyle19.xml" ContentType="application/vnd.openxmlformats-officedocument.drawingml.diagramStyl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notesSlides/notesSlide9.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slides/slide24.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Default Extension="wav" ContentType="audio/wav"/>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notesSlides/notesSlide11.xml" ContentType="application/vnd.openxmlformats-officedocument.presentationml.notesSlide+xml"/>
  <Override PartName="/ppt/diagrams/drawing6.xml" ContentType="application/vnd.ms-office.drawingml.diagramDrawing+xml"/>
  <Override PartName="/ppt/notesSlides/notesSlide6.xml" ContentType="application/vnd.openxmlformats-officedocument.presentationml.notesSlide+xml"/>
  <Override PartName="/ppt/diagrams/drawing20.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slideLayouts/slideLayout39.xml" ContentType="application/vnd.openxmlformats-officedocument.presentationml.slideLayout+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 id="2147483804" r:id="rId2"/>
    <p:sldMasterId id="2147483792" r:id="rId3"/>
  </p:sldMasterIdLst>
  <p:notesMasterIdLst>
    <p:notesMasterId r:id="rId35"/>
  </p:notesMasterIdLst>
  <p:handoutMasterIdLst>
    <p:handoutMasterId r:id="rId36"/>
  </p:handoutMasterIdLst>
  <p:sldIdLst>
    <p:sldId id="256" r:id="rId4"/>
    <p:sldId id="825" r:id="rId5"/>
    <p:sldId id="826" r:id="rId6"/>
    <p:sldId id="827" r:id="rId7"/>
    <p:sldId id="844" r:id="rId8"/>
    <p:sldId id="845" r:id="rId9"/>
    <p:sldId id="846" r:id="rId10"/>
    <p:sldId id="847" r:id="rId11"/>
    <p:sldId id="848" r:id="rId12"/>
    <p:sldId id="849" r:id="rId13"/>
    <p:sldId id="828" r:id="rId14"/>
    <p:sldId id="829" r:id="rId15"/>
    <p:sldId id="830" r:id="rId16"/>
    <p:sldId id="831" r:id="rId17"/>
    <p:sldId id="832" r:id="rId18"/>
    <p:sldId id="841" r:id="rId19"/>
    <p:sldId id="843" r:id="rId20"/>
    <p:sldId id="833" r:id="rId21"/>
    <p:sldId id="834" r:id="rId22"/>
    <p:sldId id="855" r:id="rId23"/>
    <p:sldId id="850" r:id="rId24"/>
    <p:sldId id="851" r:id="rId25"/>
    <p:sldId id="835" r:id="rId26"/>
    <p:sldId id="852" r:id="rId27"/>
    <p:sldId id="853" r:id="rId28"/>
    <p:sldId id="854" r:id="rId29"/>
    <p:sldId id="836" r:id="rId30"/>
    <p:sldId id="837" r:id="rId31"/>
    <p:sldId id="838" r:id="rId32"/>
    <p:sldId id="839" r:id="rId33"/>
    <p:sldId id="840" r:id="rId34"/>
  </p:sldIdLst>
  <p:sldSz cx="9906000" cy="6858000" type="A4"/>
  <p:notesSz cx="9664700" cy="6858000"/>
  <p:defaultTextStyle>
    <a:defPPr>
      <a:defRPr lang="en-US"/>
    </a:defPPr>
    <a:lvl1pPr algn="l" rtl="0" eaLnBrk="0" fontAlgn="base" hangingPunct="0">
      <a:spcBef>
        <a:spcPct val="20000"/>
      </a:spcBef>
      <a:spcAft>
        <a:spcPct val="0"/>
      </a:spcAft>
      <a:buChar char="•"/>
      <a:defRPr kumimoji="1" sz="3000" kern="1200">
        <a:solidFill>
          <a:schemeClr val="tx1"/>
        </a:solidFill>
        <a:latin typeface="Tahoma" pitchFamily="34" charset="0"/>
        <a:ea typeface="+mn-ea"/>
        <a:cs typeface="+mn-cs"/>
      </a:defRPr>
    </a:lvl1pPr>
    <a:lvl2pPr marL="457200" algn="l" rtl="0" eaLnBrk="0" fontAlgn="base" hangingPunct="0">
      <a:spcBef>
        <a:spcPct val="20000"/>
      </a:spcBef>
      <a:spcAft>
        <a:spcPct val="0"/>
      </a:spcAft>
      <a:buChar char="•"/>
      <a:defRPr kumimoji="1" sz="3000" kern="1200">
        <a:solidFill>
          <a:schemeClr val="tx1"/>
        </a:solidFill>
        <a:latin typeface="Tahoma" pitchFamily="34" charset="0"/>
        <a:ea typeface="+mn-ea"/>
        <a:cs typeface="+mn-cs"/>
      </a:defRPr>
    </a:lvl2pPr>
    <a:lvl3pPr marL="914400" algn="l" rtl="0" eaLnBrk="0" fontAlgn="base" hangingPunct="0">
      <a:spcBef>
        <a:spcPct val="20000"/>
      </a:spcBef>
      <a:spcAft>
        <a:spcPct val="0"/>
      </a:spcAft>
      <a:buChar char="•"/>
      <a:defRPr kumimoji="1" sz="3000" kern="1200">
        <a:solidFill>
          <a:schemeClr val="tx1"/>
        </a:solidFill>
        <a:latin typeface="Tahoma" pitchFamily="34" charset="0"/>
        <a:ea typeface="+mn-ea"/>
        <a:cs typeface="+mn-cs"/>
      </a:defRPr>
    </a:lvl3pPr>
    <a:lvl4pPr marL="1371600" algn="l" rtl="0" eaLnBrk="0" fontAlgn="base" hangingPunct="0">
      <a:spcBef>
        <a:spcPct val="20000"/>
      </a:spcBef>
      <a:spcAft>
        <a:spcPct val="0"/>
      </a:spcAft>
      <a:buChar char="•"/>
      <a:defRPr kumimoji="1" sz="3000" kern="1200">
        <a:solidFill>
          <a:schemeClr val="tx1"/>
        </a:solidFill>
        <a:latin typeface="Tahoma" pitchFamily="34" charset="0"/>
        <a:ea typeface="+mn-ea"/>
        <a:cs typeface="+mn-cs"/>
      </a:defRPr>
    </a:lvl4pPr>
    <a:lvl5pPr marL="1828800" algn="l" rtl="0" eaLnBrk="0" fontAlgn="base" hangingPunct="0">
      <a:spcBef>
        <a:spcPct val="20000"/>
      </a:spcBef>
      <a:spcAft>
        <a:spcPct val="0"/>
      </a:spcAft>
      <a:buChar char="•"/>
      <a:defRPr kumimoji="1" sz="3000" kern="1200">
        <a:solidFill>
          <a:schemeClr val="tx1"/>
        </a:solidFill>
        <a:latin typeface="Tahoma" pitchFamily="34" charset="0"/>
        <a:ea typeface="+mn-ea"/>
        <a:cs typeface="+mn-cs"/>
      </a:defRPr>
    </a:lvl5pPr>
    <a:lvl6pPr marL="2286000" algn="l" defTabSz="914400" rtl="0" eaLnBrk="1" latinLnBrk="0" hangingPunct="1">
      <a:defRPr kumimoji="1" sz="3000" kern="1200">
        <a:solidFill>
          <a:schemeClr val="tx1"/>
        </a:solidFill>
        <a:latin typeface="Tahoma" pitchFamily="34" charset="0"/>
        <a:ea typeface="+mn-ea"/>
        <a:cs typeface="+mn-cs"/>
      </a:defRPr>
    </a:lvl6pPr>
    <a:lvl7pPr marL="2743200" algn="l" defTabSz="914400" rtl="0" eaLnBrk="1" latinLnBrk="0" hangingPunct="1">
      <a:defRPr kumimoji="1" sz="3000" kern="1200">
        <a:solidFill>
          <a:schemeClr val="tx1"/>
        </a:solidFill>
        <a:latin typeface="Tahoma" pitchFamily="34" charset="0"/>
        <a:ea typeface="+mn-ea"/>
        <a:cs typeface="+mn-cs"/>
      </a:defRPr>
    </a:lvl7pPr>
    <a:lvl8pPr marL="3200400" algn="l" defTabSz="914400" rtl="0" eaLnBrk="1" latinLnBrk="0" hangingPunct="1">
      <a:defRPr kumimoji="1" sz="3000" kern="1200">
        <a:solidFill>
          <a:schemeClr val="tx1"/>
        </a:solidFill>
        <a:latin typeface="Tahoma" pitchFamily="34" charset="0"/>
        <a:ea typeface="+mn-ea"/>
        <a:cs typeface="+mn-cs"/>
      </a:defRPr>
    </a:lvl8pPr>
    <a:lvl9pPr marL="3657600" algn="l" defTabSz="914400" rtl="0" eaLnBrk="1" latinLnBrk="0" hangingPunct="1">
      <a:defRPr kumimoji="1" sz="30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Animation="0" useTimings="0">
    <p:kiosk/>
    <p:sldAll/>
    <p:penClr>
      <a:schemeClr val="tx1"/>
    </p:penClr>
  </p:showPr>
  <p:clrMru>
    <a:srgbClr val="00823B"/>
    <a:srgbClr val="FF0000"/>
    <a:srgbClr val="008000"/>
    <a:srgbClr val="00CC00"/>
    <a:srgbClr val="FFFFFF"/>
    <a:srgbClr val="00B050"/>
    <a:srgbClr val="FF3399"/>
    <a:srgbClr val="008EC0"/>
  </p:clrMru>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32" autoAdjust="0"/>
  </p:normalViewPr>
  <p:slideViewPr>
    <p:cSldViewPr>
      <p:cViewPr varScale="1">
        <p:scale>
          <a:sx n="63" d="100"/>
          <a:sy n="63" d="100"/>
        </p:scale>
        <p:origin x="-1152"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72"/>
    </p:cViewPr>
  </p:sorterViewPr>
  <p:notesViewPr>
    <p:cSldViewPr>
      <p:cViewPr varScale="1">
        <p:scale>
          <a:sx n="73" d="100"/>
          <a:sy n="73" d="100"/>
        </p:scale>
        <p:origin x="-1818" y="-108"/>
      </p:cViewPr>
      <p:guideLst>
        <p:guide orient="horz" pos="2160"/>
        <p:guide pos="30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BF121E-EEEF-4F0F-96EC-49FFE86E42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F0FDB944-6E59-48E6-A626-41F2A4E86F19}">
      <dgm:prSet>
        <dgm:style>
          <a:lnRef idx="1">
            <a:schemeClr val="accent1"/>
          </a:lnRef>
          <a:fillRef idx="2">
            <a:schemeClr val="accent1"/>
          </a:fillRef>
          <a:effectRef idx="1">
            <a:schemeClr val="accent1"/>
          </a:effectRef>
          <a:fontRef idx="minor">
            <a:schemeClr val="dk1"/>
          </a:fontRef>
        </dgm:style>
      </dgm:prSet>
      <dgm:spPr/>
      <dgm:t>
        <a:bodyPr/>
        <a:lstStyle/>
        <a:p>
          <a:pPr rtl="0"/>
          <a:r>
            <a:rPr kumimoji="1" lang="pl-PL" dirty="0" smtClean="0">
              <a:solidFill>
                <a:srgbClr val="00823B"/>
              </a:solidFill>
            </a:rPr>
            <a:t>zdarzenie nagłe,</a:t>
          </a:r>
          <a:endParaRPr lang="pl-PL" dirty="0">
            <a:solidFill>
              <a:srgbClr val="00823B"/>
            </a:solidFill>
          </a:endParaRPr>
        </a:p>
      </dgm:t>
    </dgm:pt>
    <dgm:pt modelId="{A81FAD79-1D55-47CD-8285-41DBA7A9BF1D}" type="parTrans" cxnId="{25E11B94-91AA-4196-B07D-8414D566B5F1}">
      <dgm:prSet/>
      <dgm:spPr/>
      <dgm:t>
        <a:bodyPr/>
        <a:lstStyle/>
        <a:p>
          <a:endParaRPr lang="pl-PL"/>
        </a:p>
      </dgm:t>
    </dgm:pt>
    <dgm:pt modelId="{48BB56B9-9C9A-4763-ADA9-A128B7800C92}" type="sibTrans" cxnId="{25E11B94-91AA-4196-B07D-8414D566B5F1}">
      <dgm:prSet/>
      <dgm:spPr/>
      <dgm:t>
        <a:bodyPr/>
        <a:lstStyle/>
        <a:p>
          <a:endParaRPr lang="pl-PL"/>
        </a:p>
      </dgm:t>
    </dgm:pt>
    <dgm:pt modelId="{12DDBB72-0A76-40D3-B5E3-EBA1AF6D1824}">
      <dgm:prSet>
        <dgm:style>
          <a:lnRef idx="1">
            <a:schemeClr val="accent2"/>
          </a:lnRef>
          <a:fillRef idx="2">
            <a:schemeClr val="accent2"/>
          </a:fillRef>
          <a:effectRef idx="1">
            <a:schemeClr val="accent2"/>
          </a:effectRef>
          <a:fontRef idx="minor">
            <a:schemeClr val="dk1"/>
          </a:fontRef>
        </dgm:style>
      </dgm:prSet>
      <dgm:spPr/>
      <dgm:t>
        <a:bodyPr/>
        <a:lstStyle/>
        <a:p>
          <a:pPr rtl="0"/>
          <a:r>
            <a:rPr kumimoji="1" lang="pl-PL" dirty="0" smtClean="0">
              <a:solidFill>
                <a:srgbClr val="00823B"/>
              </a:solidFill>
            </a:rPr>
            <a:t>wywołane przyczyną zewnętrzną,</a:t>
          </a:r>
          <a:endParaRPr lang="pl-PL" dirty="0">
            <a:solidFill>
              <a:srgbClr val="00823B"/>
            </a:solidFill>
          </a:endParaRPr>
        </a:p>
      </dgm:t>
    </dgm:pt>
    <dgm:pt modelId="{B907BFB3-922C-46ED-BFFD-46730941EEA9}" type="parTrans" cxnId="{0764F5B0-0AEE-4732-A1F0-667F687479DF}">
      <dgm:prSet/>
      <dgm:spPr/>
      <dgm:t>
        <a:bodyPr/>
        <a:lstStyle/>
        <a:p>
          <a:endParaRPr lang="pl-PL"/>
        </a:p>
      </dgm:t>
    </dgm:pt>
    <dgm:pt modelId="{31B77672-50E8-4960-934F-F9D16F246843}" type="sibTrans" cxnId="{0764F5B0-0AEE-4732-A1F0-667F687479DF}">
      <dgm:prSet/>
      <dgm:spPr/>
      <dgm:t>
        <a:bodyPr/>
        <a:lstStyle/>
        <a:p>
          <a:endParaRPr lang="pl-PL"/>
        </a:p>
      </dgm:t>
    </dgm:pt>
    <dgm:pt modelId="{BAF72495-9ABC-4300-92A9-B247FDA25D12}">
      <dgm:prSet>
        <dgm:style>
          <a:lnRef idx="1">
            <a:schemeClr val="accent2"/>
          </a:lnRef>
          <a:fillRef idx="2">
            <a:schemeClr val="accent2"/>
          </a:fillRef>
          <a:effectRef idx="1">
            <a:schemeClr val="accent2"/>
          </a:effectRef>
          <a:fontRef idx="minor">
            <a:schemeClr val="dk1"/>
          </a:fontRef>
        </dgm:style>
      </dgm:prSet>
      <dgm:spPr/>
      <dgm:t>
        <a:bodyPr/>
        <a:lstStyle/>
        <a:p>
          <a:pPr rtl="0"/>
          <a:r>
            <a:rPr kumimoji="1" lang="pl-PL" dirty="0" smtClean="0">
              <a:solidFill>
                <a:srgbClr val="00823B"/>
              </a:solidFill>
            </a:rPr>
            <a:t>nastąpiło w związku z pracą,</a:t>
          </a:r>
          <a:endParaRPr lang="pl-PL" dirty="0">
            <a:solidFill>
              <a:srgbClr val="00823B"/>
            </a:solidFill>
          </a:endParaRPr>
        </a:p>
      </dgm:t>
    </dgm:pt>
    <dgm:pt modelId="{3ABABC77-D33C-4BE4-BA9A-89C5CDAAE43F}" type="parTrans" cxnId="{AB2BECAD-152C-43DB-9002-6791AE01A523}">
      <dgm:prSet/>
      <dgm:spPr/>
      <dgm:t>
        <a:bodyPr/>
        <a:lstStyle/>
        <a:p>
          <a:endParaRPr lang="pl-PL"/>
        </a:p>
      </dgm:t>
    </dgm:pt>
    <dgm:pt modelId="{7ED5BC18-F4B4-4324-8374-B3BD628F7E95}" type="sibTrans" cxnId="{AB2BECAD-152C-43DB-9002-6791AE01A523}">
      <dgm:prSet/>
      <dgm:spPr/>
      <dgm:t>
        <a:bodyPr/>
        <a:lstStyle/>
        <a:p>
          <a:endParaRPr lang="pl-PL"/>
        </a:p>
      </dgm:t>
    </dgm:pt>
    <dgm:pt modelId="{3837AED4-D1C0-405C-91AE-7F110E8D56EE}">
      <dgm:prSet>
        <dgm:style>
          <a:lnRef idx="1">
            <a:schemeClr val="accent2"/>
          </a:lnRef>
          <a:fillRef idx="2">
            <a:schemeClr val="accent2"/>
          </a:fillRef>
          <a:effectRef idx="1">
            <a:schemeClr val="accent2"/>
          </a:effectRef>
          <a:fontRef idx="minor">
            <a:schemeClr val="dk1"/>
          </a:fontRef>
        </dgm:style>
      </dgm:prSet>
      <dgm:spPr/>
      <dgm:t>
        <a:bodyPr/>
        <a:lstStyle/>
        <a:p>
          <a:pPr rtl="0"/>
          <a:r>
            <a:rPr kumimoji="1" lang="pl-PL" dirty="0" smtClean="0">
              <a:solidFill>
                <a:srgbClr val="00823B"/>
              </a:solidFill>
            </a:rPr>
            <a:t>jego skutkiem jest uraz  lub  śmierć</a:t>
          </a:r>
          <a:endParaRPr kumimoji="1" lang="pl-PL" dirty="0">
            <a:solidFill>
              <a:srgbClr val="00823B"/>
            </a:solidFill>
          </a:endParaRPr>
        </a:p>
      </dgm:t>
    </dgm:pt>
    <dgm:pt modelId="{CB566568-07DE-4581-833E-47857F77020E}" type="parTrans" cxnId="{A7A6A544-4072-49AD-B91E-DB0B99C4C49E}">
      <dgm:prSet/>
      <dgm:spPr/>
      <dgm:t>
        <a:bodyPr/>
        <a:lstStyle/>
        <a:p>
          <a:endParaRPr lang="pl-PL"/>
        </a:p>
      </dgm:t>
    </dgm:pt>
    <dgm:pt modelId="{E8C955B4-E6A8-4D98-9472-99E020236C14}" type="sibTrans" cxnId="{A7A6A544-4072-49AD-B91E-DB0B99C4C49E}">
      <dgm:prSet/>
      <dgm:spPr/>
      <dgm:t>
        <a:bodyPr/>
        <a:lstStyle/>
        <a:p>
          <a:endParaRPr lang="pl-PL"/>
        </a:p>
      </dgm:t>
    </dgm:pt>
    <dgm:pt modelId="{4D97CC26-DD84-4AB8-A7C7-B2D72804F964}">
      <dgm:prSet>
        <dgm:style>
          <a:lnRef idx="1">
            <a:schemeClr val="accent2"/>
          </a:lnRef>
          <a:fillRef idx="2">
            <a:schemeClr val="accent2"/>
          </a:fillRef>
          <a:effectRef idx="1">
            <a:schemeClr val="accent2"/>
          </a:effectRef>
          <a:fontRef idx="minor">
            <a:schemeClr val="dk1"/>
          </a:fontRef>
        </dgm:style>
      </dgm:prSet>
      <dgm:spPr/>
      <dgm:t>
        <a:bodyPr/>
        <a:lstStyle/>
        <a:p>
          <a:pPr rtl="0"/>
          <a:r>
            <a:rPr kumimoji="1" lang="pl-PL" dirty="0" smtClean="0">
              <a:solidFill>
                <a:srgbClr val="FF0000"/>
              </a:solidFill>
            </a:rPr>
            <a:t>(warunki łączne)</a:t>
          </a:r>
          <a:endParaRPr kumimoji="1" lang="pl-PL" dirty="0">
            <a:solidFill>
              <a:srgbClr val="FF0000"/>
            </a:solidFill>
          </a:endParaRPr>
        </a:p>
      </dgm:t>
    </dgm:pt>
    <dgm:pt modelId="{F0DE4922-9DB6-409C-9B18-42C3A3A3EEF8}" type="parTrans" cxnId="{0FB0A9C7-7524-4315-9EBA-5C8DEEFA73C9}">
      <dgm:prSet/>
      <dgm:spPr/>
    </dgm:pt>
    <dgm:pt modelId="{F9F2C6E8-A772-4B66-8E74-FA3C4D909DF9}" type="sibTrans" cxnId="{0FB0A9C7-7524-4315-9EBA-5C8DEEFA73C9}">
      <dgm:prSet/>
      <dgm:spPr/>
    </dgm:pt>
    <dgm:pt modelId="{1C02A748-104A-43CE-8CA1-631A5D347706}" type="pres">
      <dgm:prSet presAssocID="{CABF121E-EEEF-4F0F-96EC-49FFE86E426A}" presName="linear" presStyleCnt="0">
        <dgm:presLayoutVars>
          <dgm:animLvl val="lvl"/>
          <dgm:resizeHandles val="exact"/>
        </dgm:presLayoutVars>
      </dgm:prSet>
      <dgm:spPr/>
      <dgm:t>
        <a:bodyPr/>
        <a:lstStyle/>
        <a:p>
          <a:endParaRPr lang="pl-PL"/>
        </a:p>
      </dgm:t>
    </dgm:pt>
    <dgm:pt modelId="{184C82BD-BD3B-4C1F-88A0-6620B8FEA2D1}" type="pres">
      <dgm:prSet presAssocID="{F0FDB944-6E59-48E6-A626-41F2A4E86F19}" presName="parentText" presStyleLbl="node1" presStyleIdx="0" presStyleCnt="5">
        <dgm:presLayoutVars>
          <dgm:chMax val="0"/>
          <dgm:bulletEnabled val="1"/>
        </dgm:presLayoutVars>
      </dgm:prSet>
      <dgm:spPr/>
      <dgm:t>
        <a:bodyPr/>
        <a:lstStyle/>
        <a:p>
          <a:endParaRPr lang="pl-PL"/>
        </a:p>
      </dgm:t>
    </dgm:pt>
    <dgm:pt modelId="{E417E99A-4398-412E-890E-230A4DBCA649}" type="pres">
      <dgm:prSet presAssocID="{48BB56B9-9C9A-4763-ADA9-A128B7800C92}" presName="spacer" presStyleCnt="0"/>
      <dgm:spPr/>
    </dgm:pt>
    <dgm:pt modelId="{F20B9FBE-6CDB-422B-B3B7-90EDAF87B478}" type="pres">
      <dgm:prSet presAssocID="{12DDBB72-0A76-40D3-B5E3-EBA1AF6D1824}" presName="parentText" presStyleLbl="node1" presStyleIdx="1" presStyleCnt="5">
        <dgm:presLayoutVars>
          <dgm:chMax val="0"/>
          <dgm:bulletEnabled val="1"/>
        </dgm:presLayoutVars>
      </dgm:prSet>
      <dgm:spPr/>
      <dgm:t>
        <a:bodyPr/>
        <a:lstStyle/>
        <a:p>
          <a:endParaRPr lang="pl-PL"/>
        </a:p>
      </dgm:t>
    </dgm:pt>
    <dgm:pt modelId="{DB57CEC1-4581-4FE5-A4F1-8297B8B08C30}" type="pres">
      <dgm:prSet presAssocID="{31B77672-50E8-4960-934F-F9D16F246843}" presName="spacer" presStyleCnt="0"/>
      <dgm:spPr/>
    </dgm:pt>
    <dgm:pt modelId="{998A516F-6803-4E35-AD60-FAE27FCDE5AD}" type="pres">
      <dgm:prSet presAssocID="{BAF72495-9ABC-4300-92A9-B247FDA25D12}" presName="parentText" presStyleLbl="node1" presStyleIdx="2" presStyleCnt="5">
        <dgm:presLayoutVars>
          <dgm:chMax val="0"/>
          <dgm:bulletEnabled val="1"/>
        </dgm:presLayoutVars>
      </dgm:prSet>
      <dgm:spPr/>
      <dgm:t>
        <a:bodyPr/>
        <a:lstStyle/>
        <a:p>
          <a:endParaRPr lang="pl-PL"/>
        </a:p>
      </dgm:t>
    </dgm:pt>
    <dgm:pt modelId="{D2D3D836-B7FC-4A15-ABC4-96C0EB008203}" type="pres">
      <dgm:prSet presAssocID="{7ED5BC18-F4B4-4324-8374-B3BD628F7E95}" presName="spacer" presStyleCnt="0"/>
      <dgm:spPr/>
    </dgm:pt>
    <dgm:pt modelId="{2B1DD446-B675-46AA-9303-83813F96193B}" type="pres">
      <dgm:prSet presAssocID="{3837AED4-D1C0-405C-91AE-7F110E8D56EE}" presName="parentText" presStyleLbl="node1" presStyleIdx="3" presStyleCnt="5">
        <dgm:presLayoutVars>
          <dgm:chMax val="0"/>
          <dgm:bulletEnabled val="1"/>
        </dgm:presLayoutVars>
      </dgm:prSet>
      <dgm:spPr/>
      <dgm:t>
        <a:bodyPr/>
        <a:lstStyle/>
        <a:p>
          <a:endParaRPr lang="pl-PL"/>
        </a:p>
      </dgm:t>
    </dgm:pt>
    <dgm:pt modelId="{F69172EA-C8DC-4CE4-855D-A153F7B2F0FD}" type="pres">
      <dgm:prSet presAssocID="{E8C955B4-E6A8-4D98-9472-99E020236C14}" presName="spacer" presStyleCnt="0"/>
      <dgm:spPr/>
    </dgm:pt>
    <dgm:pt modelId="{4ECB7389-6C48-4276-B92A-E9975806FC5A}" type="pres">
      <dgm:prSet presAssocID="{4D97CC26-DD84-4AB8-A7C7-B2D72804F964}" presName="parentText" presStyleLbl="node1" presStyleIdx="4" presStyleCnt="5">
        <dgm:presLayoutVars>
          <dgm:chMax val="0"/>
          <dgm:bulletEnabled val="1"/>
        </dgm:presLayoutVars>
      </dgm:prSet>
      <dgm:spPr/>
      <dgm:t>
        <a:bodyPr/>
        <a:lstStyle/>
        <a:p>
          <a:endParaRPr lang="pl-PL"/>
        </a:p>
      </dgm:t>
    </dgm:pt>
  </dgm:ptLst>
  <dgm:cxnLst>
    <dgm:cxn modelId="{83DCCE4E-0BE1-41D0-8D20-0CCF521DA811}" type="presOf" srcId="{CABF121E-EEEF-4F0F-96EC-49FFE86E426A}" destId="{1C02A748-104A-43CE-8CA1-631A5D347706}" srcOrd="0" destOrd="0" presId="urn:microsoft.com/office/officeart/2005/8/layout/vList2"/>
    <dgm:cxn modelId="{0FB0A9C7-7524-4315-9EBA-5C8DEEFA73C9}" srcId="{CABF121E-EEEF-4F0F-96EC-49FFE86E426A}" destId="{4D97CC26-DD84-4AB8-A7C7-B2D72804F964}" srcOrd="4" destOrd="0" parTransId="{F0DE4922-9DB6-409C-9B18-42C3A3A3EEF8}" sibTransId="{F9F2C6E8-A772-4B66-8E74-FA3C4D909DF9}"/>
    <dgm:cxn modelId="{B04DAA63-EBAF-4D32-97FE-2814728E077A}" type="presOf" srcId="{12DDBB72-0A76-40D3-B5E3-EBA1AF6D1824}" destId="{F20B9FBE-6CDB-422B-B3B7-90EDAF87B478}" srcOrd="0" destOrd="0" presId="urn:microsoft.com/office/officeart/2005/8/layout/vList2"/>
    <dgm:cxn modelId="{FF072CAC-4A2B-43AE-8B72-B4232DCAA5DB}" type="presOf" srcId="{4D97CC26-DD84-4AB8-A7C7-B2D72804F964}" destId="{4ECB7389-6C48-4276-B92A-E9975806FC5A}" srcOrd="0" destOrd="0" presId="urn:microsoft.com/office/officeart/2005/8/layout/vList2"/>
    <dgm:cxn modelId="{3A171ED7-18E6-4749-A364-0B4BD27B77CF}" type="presOf" srcId="{F0FDB944-6E59-48E6-A626-41F2A4E86F19}" destId="{184C82BD-BD3B-4C1F-88A0-6620B8FEA2D1}" srcOrd="0" destOrd="0" presId="urn:microsoft.com/office/officeart/2005/8/layout/vList2"/>
    <dgm:cxn modelId="{25E11B94-91AA-4196-B07D-8414D566B5F1}" srcId="{CABF121E-EEEF-4F0F-96EC-49FFE86E426A}" destId="{F0FDB944-6E59-48E6-A626-41F2A4E86F19}" srcOrd="0" destOrd="0" parTransId="{A81FAD79-1D55-47CD-8285-41DBA7A9BF1D}" sibTransId="{48BB56B9-9C9A-4763-ADA9-A128B7800C92}"/>
    <dgm:cxn modelId="{A7A6A544-4072-49AD-B91E-DB0B99C4C49E}" srcId="{CABF121E-EEEF-4F0F-96EC-49FFE86E426A}" destId="{3837AED4-D1C0-405C-91AE-7F110E8D56EE}" srcOrd="3" destOrd="0" parTransId="{CB566568-07DE-4581-833E-47857F77020E}" sibTransId="{E8C955B4-E6A8-4D98-9472-99E020236C14}"/>
    <dgm:cxn modelId="{8EAD1C4F-1D01-421E-B985-A3FEF99EA08A}" type="presOf" srcId="{3837AED4-D1C0-405C-91AE-7F110E8D56EE}" destId="{2B1DD446-B675-46AA-9303-83813F96193B}" srcOrd="0" destOrd="0" presId="urn:microsoft.com/office/officeart/2005/8/layout/vList2"/>
    <dgm:cxn modelId="{17C8C8D5-9B67-410E-B538-B14F0921FD4E}" type="presOf" srcId="{BAF72495-9ABC-4300-92A9-B247FDA25D12}" destId="{998A516F-6803-4E35-AD60-FAE27FCDE5AD}" srcOrd="0" destOrd="0" presId="urn:microsoft.com/office/officeart/2005/8/layout/vList2"/>
    <dgm:cxn modelId="{AB2BECAD-152C-43DB-9002-6791AE01A523}" srcId="{CABF121E-EEEF-4F0F-96EC-49FFE86E426A}" destId="{BAF72495-9ABC-4300-92A9-B247FDA25D12}" srcOrd="2" destOrd="0" parTransId="{3ABABC77-D33C-4BE4-BA9A-89C5CDAAE43F}" sibTransId="{7ED5BC18-F4B4-4324-8374-B3BD628F7E95}"/>
    <dgm:cxn modelId="{0764F5B0-0AEE-4732-A1F0-667F687479DF}" srcId="{CABF121E-EEEF-4F0F-96EC-49FFE86E426A}" destId="{12DDBB72-0A76-40D3-B5E3-EBA1AF6D1824}" srcOrd="1" destOrd="0" parTransId="{B907BFB3-922C-46ED-BFFD-46730941EEA9}" sibTransId="{31B77672-50E8-4960-934F-F9D16F246843}"/>
    <dgm:cxn modelId="{7C834E14-FDD5-4514-9A8A-F919667C90C6}" type="presParOf" srcId="{1C02A748-104A-43CE-8CA1-631A5D347706}" destId="{184C82BD-BD3B-4C1F-88A0-6620B8FEA2D1}" srcOrd="0" destOrd="0" presId="urn:microsoft.com/office/officeart/2005/8/layout/vList2"/>
    <dgm:cxn modelId="{3F4D07DB-4070-4014-8BA7-243B21938580}" type="presParOf" srcId="{1C02A748-104A-43CE-8CA1-631A5D347706}" destId="{E417E99A-4398-412E-890E-230A4DBCA649}" srcOrd="1" destOrd="0" presId="urn:microsoft.com/office/officeart/2005/8/layout/vList2"/>
    <dgm:cxn modelId="{A24ACAD3-2BD6-4C33-884A-50EA6C75CA9D}" type="presParOf" srcId="{1C02A748-104A-43CE-8CA1-631A5D347706}" destId="{F20B9FBE-6CDB-422B-B3B7-90EDAF87B478}" srcOrd="2" destOrd="0" presId="urn:microsoft.com/office/officeart/2005/8/layout/vList2"/>
    <dgm:cxn modelId="{494C6CB4-AF88-4258-A0CB-4FB43250F821}" type="presParOf" srcId="{1C02A748-104A-43CE-8CA1-631A5D347706}" destId="{DB57CEC1-4581-4FE5-A4F1-8297B8B08C30}" srcOrd="3" destOrd="0" presId="urn:microsoft.com/office/officeart/2005/8/layout/vList2"/>
    <dgm:cxn modelId="{42D0E4A8-B9BA-4624-A2D3-BF26E630A56B}" type="presParOf" srcId="{1C02A748-104A-43CE-8CA1-631A5D347706}" destId="{998A516F-6803-4E35-AD60-FAE27FCDE5AD}" srcOrd="4" destOrd="0" presId="urn:microsoft.com/office/officeart/2005/8/layout/vList2"/>
    <dgm:cxn modelId="{2D358AA3-E6E0-463D-AF9A-30B42CDD2E0F}" type="presParOf" srcId="{1C02A748-104A-43CE-8CA1-631A5D347706}" destId="{D2D3D836-B7FC-4A15-ABC4-96C0EB008203}" srcOrd="5" destOrd="0" presId="urn:microsoft.com/office/officeart/2005/8/layout/vList2"/>
    <dgm:cxn modelId="{BD5D122C-859A-4378-B2E1-59C5BA5F5073}" type="presParOf" srcId="{1C02A748-104A-43CE-8CA1-631A5D347706}" destId="{2B1DD446-B675-46AA-9303-83813F96193B}" srcOrd="6" destOrd="0" presId="urn:microsoft.com/office/officeart/2005/8/layout/vList2"/>
    <dgm:cxn modelId="{5F124B1E-D82C-45C0-B62D-95846B584B00}" type="presParOf" srcId="{1C02A748-104A-43CE-8CA1-631A5D347706}" destId="{F69172EA-C8DC-4CE4-855D-A153F7B2F0FD}" srcOrd="7" destOrd="0" presId="urn:microsoft.com/office/officeart/2005/8/layout/vList2"/>
    <dgm:cxn modelId="{672B6CDA-1FAE-4877-AD88-A77BFDEE4661}" type="presParOf" srcId="{1C02A748-104A-43CE-8CA1-631A5D347706}" destId="{4ECB7389-6C48-4276-B92A-E9975806FC5A}" srcOrd="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ABF121E-EEEF-4F0F-96EC-49FFE86E42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7C33EB26-B315-4383-81A5-041953493469}">
      <dgm:prSet custT="1">
        <dgm:style>
          <a:lnRef idx="1">
            <a:schemeClr val="accent1"/>
          </a:lnRef>
          <a:fillRef idx="2">
            <a:schemeClr val="accent1"/>
          </a:fillRef>
          <a:effectRef idx="1">
            <a:schemeClr val="accent1"/>
          </a:effectRef>
          <a:fontRef idx="minor">
            <a:schemeClr val="dk1"/>
          </a:fontRef>
        </dgm:style>
      </dgm:prSet>
      <dgm:spPr/>
      <dgm:t>
        <a:bodyPr/>
        <a:lstStyle/>
        <a:p>
          <a:r>
            <a:rPr lang="pl-PL" sz="2400" b="1" dirty="0" smtClean="0">
              <a:solidFill>
                <a:srgbClr val="00823B"/>
              </a:solidFill>
              <a:effectLst/>
              <a:latin typeface="+mn-lt"/>
            </a:rPr>
            <a:t>Ciężki wypadek w pracy </a:t>
          </a:r>
        </a:p>
        <a:p>
          <a:r>
            <a:rPr lang="pl-PL" sz="2400" dirty="0" smtClean="0">
              <a:solidFill>
                <a:srgbClr val="00823B"/>
              </a:solidFill>
              <a:effectLst/>
              <a:latin typeface="+mn-lt"/>
            </a:rPr>
            <a:t>- w wyniku które nastąpiło ciężkie uszkodzenie ciała takie jak:</a:t>
          </a:r>
          <a:endParaRPr lang="pl-PL" sz="2400" dirty="0">
            <a:solidFill>
              <a:srgbClr val="00823B"/>
            </a:solidFill>
            <a:effectLst/>
            <a:latin typeface="+mn-lt"/>
          </a:endParaRPr>
        </a:p>
      </dgm:t>
    </dgm:pt>
    <dgm:pt modelId="{8939D691-3DAB-451D-B021-D1FDC8C1C4AE}" type="parTrans" cxnId="{EB1F0ABB-6FCF-4F7E-877C-E77340488917}">
      <dgm:prSet/>
      <dgm:spPr/>
      <dgm:t>
        <a:bodyPr/>
        <a:lstStyle/>
        <a:p>
          <a:endParaRPr lang="pl-PL" sz="2400">
            <a:solidFill>
              <a:srgbClr val="00823B"/>
            </a:solidFill>
            <a:effectLst/>
            <a:latin typeface="+mn-lt"/>
          </a:endParaRPr>
        </a:p>
      </dgm:t>
    </dgm:pt>
    <dgm:pt modelId="{B5EA0872-1DA5-47BC-941B-FA402DFC3C98}" type="sibTrans" cxnId="{EB1F0ABB-6FCF-4F7E-877C-E77340488917}">
      <dgm:prSet/>
      <dgm:spPr/>
      <dgm:t>
        <a:bodyPr/>
        <a:lstStyle/>
        <a:p>
          <a:endParaRPr lang="pl-PL" sz="2400">
            <a:solidFill>
              <a:srgbClr val="00823B"/>
            </a:solidFill>
            <a:effectLst/>
            <a:latin typeface="+mn-lt"/>
          </a:endParaRPr>
        </a:p>
      </dgm:t>
    </dgm:pt>
    <dgm:pt modelId="{6C910FDF-003A-4782-9741-A2323413EFA0}">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dirty="0" smtClean="0">
              <a:solidFill>
                <a:srgbClr val="00823B"/>
              </a:solidFill>
            </a:rPr>
            <a:t>utrata słuchu, mowy, zdolności rozrodczej, rozstrój zdrowia, naruszające podstawowe funkcje organizmu, choroby nieuleczalne, zagrażające życiu, trwała choroba psychiczne, całkowita lub częściowa niezdolność do pracy, trwałe istotne zeszpecenie lub zniekształcenie  ciała (wykaz zamknięty).</a:t>
          </a:r>
          <a:endParaRPr lang="pl-PL" sz="2400" dirty="0">
            <a:solidFill>
              <a:srgbClr val="00823B"/>
            </a:solidFill>
            <a:effectLst/>
            <a:latin typeface="+mn-lt"/>
          </a:endParaRPr>
        </a:p>
      </dgm:t>
    </dgm:pt>
    <dgm:pt modelId="{00A58319-E056-45C0-B240-7217932A366E}" type="parTrans" cxnId="{9A02A8B0-D0CA-4392-B558-846F5988F349}">
      <dgm:prSet/>
      <dgm:spPr/>
      <dgm:t>
        <a:bodyPr/>
        <a:lstStyle/>
        <a:p>
          <a:endParaRPr lang="pl-PL" sz="2400">
            <a:solidFill>
              <a:srgbClr val="00823B"/>
            </a:solidFill>
            <a:effectLst/>
            <a:latin typeface="+mn-lt"/>
          </a:endParaRPr>
        </a:p>
      </dgm:t>
    </dgm:pt>
    <dgm:pt modelId="{0FBBE36C-6B06-4309-B0AA-DA93C2032E9C}" type="sibTrans" cxnId="{9A02A8B0-D0CA-4392-B558-846F5988F349}">
      <dgm:prSet/>
      <dgm:spPr/>
      <dgm:t>
        <a:bodyPr/>
        <a:lstStyle/>
        <a:p>
          <a:endParaRPr lang="pl-PL" sz="2400">
            <a:solidFill>
              <a:srgbClr val="00823B"/>
            </a:solidFill>
            <a:effectLst/>
            <a:latin typeface="+mn-lt"/>
          </a:endParaRPr>
        </a:p>
      </dgm:t>
    </dgm:pt>
    <dgm:pt modelId="{1C02A748-104A-43CE-8CA1-631A5D347706}" type="pres">
      <dgm:prSet presAssocID="{CABF121E-EEEF-4F0F-96EC-49FFE86E426A}" presName="linear" presStyleCnt="0">
        <dgm:presLayoutVars>
          <dgm:animLvl val="lvl"/>
          <dgm:resizeHandles val="exact"/>
        </dgm:presLayoutVars>
      </dgm:prSet>
      <dgm:spPr/>
      <dgm:t>
        <a:bodyPr/>
        <a:lstStyle/>
        <a:p>
          <a:endParaRPr lang="pl-PL"/>
        </a:p>
      </dgm:t>
    </dgm:pt>
    <dgm:pt modelId="{CA0AF4A8-7904-4858-93AE-CA92847C6DAB}" type="pres">
      <dgm:prSet presAssocID="{7C33EB26-B315-4383-81A5-041953493469}" presName="parentText" presStyleLbl="node1" presStyleIdx="0" presStyleCnt="2" custScaleX="98953" custScaleY="69239" custLinFactNeighborX="-785" custLinFactNeighborY="-51739">
        <dgm:presLayoutVars>
          <dgm:chMax val="0"/>
          <dgm:bulletEnabled val="1"/>
        </dgm:presLayoutVars>
      </dgm:prSet>
      <dgm:spPr/>
      <dgm:t>
        <a:bodyPr/>
        <a:lstStyle/>
        <a:p>
          <a:endParaRPr lang="pl-PL"/>
        </a:p>
      </dgm:t>
    </dgm:pt>
    <dgm:pt modelId="{5C6AFE65-E276-44F1-9EE9-E90062A567A4}" type="pres">
      <dgm:prSet presAssocID="{B5EA0872-1DA5-47BC-941B-FA402DFC3C98}" presName="spacer" presStyleCnt="0"/>
      <dgm:spPr/>
    </dgm:pt>
    <dgm:pt modelId="{D4EE7E3E-0917-4B7D-952B-86137123F5B4}" type="pres">
      <dgm:prSet presAssocID="{6C910FDF-003A-4782-9741-A2323413EFA0}" presName="parentText" presStyleLbl="node1" presStyleIdx="1" presStyleCnt="2">
        <dgm:presLayoutVars>
          <dgm:chMax val="0"/>
          <dgm:bulletEnabled val="1"/>
        </dgm:presLayoutVars>
      </dgm:prSet>
      <dgm:spPr/>
      <dgm:t>
        <a:bodyPr/>
        <a:lstStyle/>
        <a:p>
          <a:endParaRPr lang="pl-PL"/>
        </a:p>
      </dgm:t>
    </dgm:pt>
  </dgm:ptLst>
  <dgm:cxnLst>
    <dgm:cxn modelId="{9A02A8B0-D0CA-4392-B558-846F5988F349}" srcId="{CABF121E-EEEF-4F0F-96EC-49FFE86E426A}" destId="{6C910FDF-003A-4782-9741-A2323413EFA0}" srcOrd="1" destOrd="0" parTransId="{00A58319-E056-45C0-B240-7217932A366E}" sibTransId="{0FBBE36C-6B06-4309-B0AA-DA93C2032E9C}"/>
    <dgm:cxn modelId="{964BDCED-3250-46E9-824D-18EC251F5B4B}" type="presOf" srcId="{CABF121E-EEEF-4F0F-96EC-49FFE86E426A}" destId="{1C02A748-104A-43CE-8CA1-631A5D347706}" srcOrd="0" destOrd="0" presId="urn:microsoft.com/office/officeart/2005/8/layout/vList2"/>
    <dgm:cxn modelId="{EB1F0ABB-6FCF-4F7E-877C-E77340488917}" srcId="{CABF121E-EEEF-4F0F-96EC-49FFE86E426A}" destId="{7C33EB26-B315-4383-81A5-041953493469}" srcOrd="0" destOrd="0" parTransId="{8939D691-3DAB-451D-B021-D1FDC8C1C4AE}" sibTransId="{B5EA0872-1DA5-47BC-941B-FA402DFC3C98}"/>
    <dgm:cxn modelId="{34CA8C61-01AA-4B4E-807D-B5BEE5F098D0}" type="presOf" srcId="{6C910FDF-003A-4782-9741-A2323413EFA0}" destId="{D4EE7E3E-0917-4B7D-952B-86137123F5B4}" srcOrd="0" destOrd="0" presId="urn:microsoft.com/office/officeart/2005/8/layout/vList2"/>
    <dgm:cxn modelId="{A13EDFAA-2EF2-44B2-92F1-5A56B45AFA91}" type="presOf" srcId="{7C33EB26-B315-4383-81A5-041953493469}" destId="{CA0AF4A8-7904-4858-93AE-CA92847C6DAB}" srcOrd="0" destOrd="0" presId="urn:microsoft.com/office/officeart/2005/8/layout/vList2"/>
    <dgm:cxn modelId="{DEBBBFD7-41FE-498C-A02F-49E805807A66}" type="presParOf" srcId="{1C02A748-104A-43CE-8CA1-631A5D347706}" destId="{CA0AF4A8-7904-4858-93AE-CA92847C6DAB}" srcOrd="0" destOrd="0" presId="urn:microsoft.com/office/officeart/2005/8/layout/vList2"/>
    <dgm:cxn modelId="{5272F67B-8D37-464F-B2A9-4575A59585C0}" type="presParOf" srcId="{1C02A748-104A-43CE-8CA1-631A5D347706}" destId="{5C6AFE65-E276-44F1-9EE9-E90062A567A4}" srcOrd="1" destOrd="0" presId="urn:microsoft.com/office/officeart/2005/8/layout/vList2"/>
    <dgm:cxn modelId="{B2DA8B4B-1805-417F-BC93-2B250513F732}" type="presParOf" srcId="{1C02A748-104A-43CE-8CA1-631A5D347706}" destId="{D4EE7E3E-0917-4B7D-952B-86137123F5B4}"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ABF121E-EEEF-4F0F-96EC-49FFE86E42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6C910FDF-003A-4782-9741-A2323413EFA0}">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dirty="0" smtClean="0">
              <a:solidFill>
                <a:srgbClr val="00823B"/>
              </a:solidFill>
              <a:latin typeface="+mn-lt"/>
            </a:rPr>
            <a:t>wypadek w wyniku którego nastąpiła </a:t>
          </a:r>
          <a:r>
            <a:rPr lang="pl-PL" sz="2400" dirty="0" smtClean="0">
              <a:solidFill>
                <a:srgbClr val="00823B"/>
              </a:solidFill>
              <a:effectLst>
                <a:outerShdw blurRad="38100" dist="38100" dir="2700000" algn="tl">
                  <a:srgbClr val="FFFFFF"/>
                </a:outerShdw>
              </a:effectLst>
              <a:latin typeface="+mn-lt"/>
            </a:rPr>
            <a:t>ś m i e </a:t>
          </a:r>
          <a:r>
            <a:rPr lang="pl-PL" sz="2400" dirty="0" err="1" smtClean="0">
              <a:solidFill>
                <a:srgbClr val="00823B"/>
              </a:solidFill>
              <a:effectLst>
                <a:outerShdw blurRad="38100" dist="38100" dir="2700000" algn="tl">
                  <a:srgbClr val="FFFFFF"/>
                </a:outerShdw>
              </a:effectLst>
              <a:latin typeface="+mn-lt"/>
            </a:rPr>
            <a:t>r</a:t>
          </a:r>
          <a:r>
            <a:rPr lang="pl-PL" sz="2400" dirty="0" smtClean="0">
              <a:solidFill>
                <a:srgbClr val="00823B"/>
              </a:solidFill>
              <a:effectLst>
                <a:outerShdw blurRad="38100" dist="38100" dir="2700000" algn="tl">
                  <a:srgbClr val="FFFFFF"/>
                </a:outerShdw>
              </a:effectLst>
              <a:latin typeface="+mn-lt"/>
            </a:rPr>
            <a:t> ć  </a:t>
          </a:r>
          <a:r>
            <a:rPr lang="pl-PL" sz="2400" dirty="0" smtClean="0">
              <a:solidFill>
                <a:srgbClr val="00823B"/>
              </a:solidFill>
              <a:latin typeface="+mn-lt"/>
            </a:rPr>
            <a:t>w okresie nie przekraczającym   6 miesięcy od dnia wypadku.</a:t>
          </a:r>
          <a:endParaRPr lang="pl-PL" sz="2400" dirty="0">
            <a:solidFill>
              <a:srgbClr val="00823B"/>
            </a:solidFill>
            <a:effectLst/>
            <a:latin typeface="+mn-lt"/>
          </a:endParaRPr>
        </a:p>
      </dgm:t>
    </dgm:pt>
    <dgm:pt modelId="{00A58319-E056-45C0-B240-7217932A366E}" type="parTrans" cxnId="{9A02A8B0-D0CA-4392-B558-846F5988F349}">
      <dgm:prSet/>
      <dgm:spPr/>
      <dgm:t>
        <a:bodyPr/>
        <a:lstStyle/>
        <a:p>
          <a:endParaRPr lang="pl-PL" sz="2400">
            <a:solidFill>
              <a:srgbClr val="00823B"/>
            </a:solidFill>
            <a:effectLst/>
            <a:latin typeface="+mn-lt"/>
          </a:endParaRPr>
        </a:p>
      </dgm:t>
    </dgm:pt>
    <dgm:pt modelId="{0FBBE36C-6B06-4309-B0AA-DA93C2032E9C}" type="sibTrans" cxnId="{9A02A8B0-D0CA-4392-B558-846F5988F349}">
      <dgm:prSet/>
      <dgm:spPr/>
      <dgm:t>
        <a:bodyPr/>
        <a:lstStyle/>
        <a:p>
          <a:endParaRPr lang="pl-PL" sz="2400">
            <a:solidFill>
              <a:srgbClr val="00823B"/>
            </a:solidFill>
            <a:effectLst/>
            <a:latin typeface="+mn-lt"/>
          </a:endParaRPr>
        </a:p>
      </dgm:t>
    </dgm:pt>
    <dgm:pt modelId="{F7E95126-7349-4652-A645-4DCF96676272}">
      <dgm:prSet custT="1">
        <dgm:style>
          <a:lnRef idx="1">
            <a:schemeClr val="accent1"/>
          </a:lnRef>
          <a:fillRef idx="2">
            <a:schemeClr val="accent1"/>
          </a:fillRef>
          <a:effectRef idx="1">
            <a:schemeClr val="accent1"/>
          </a:effectRef>
          <a:fontRef idx="minor">
            <a:schemeClr val="dk1"/>
          </a:fontRef>
        </dgm:style>
      </dgm:prSet>
      <dgm:spPr/>
      <dgm:t>
        <a:bodyPr/>
        <a:lstStyle/>
        <a:p>
          <a:r>
            <a:rPr lang="pl-PL" sz="2400" b="1" dirty="0" smtClean="0">
              <a:solidFill>
                <a:srgbClr val="00823B"/>
              </a:solidFill>
              <a:latin typeface="+mn-lt"/>
            </a:rPr>
            <a:t>Śmiertelny wypadek przy pracy</a:t>
          </a:r>
          <a:endParaRPr lang="pl-PL" sz="2400" b="1" dirty="0">
            <a:solidFill>
              <a:srgbClr val="00823B"/>
            </a:solidFill>
            <a:effectLst/>
            <a:latin typeface="+mn-lt"/>
          </a:endParaRPr>
        </a:p>
      </dgm:t>
    </dgm:pt>
    <dgm:pt modelId="{7A35326B-1553-4952-A0C4-5C972FD50361}" type="parTrans" cxnId="{683189F3-E2A3-4938-9450-DE6406932BC8}">
      <dgm:prSet/>
      <dgm:spPr/>
      <dgm:t>
        <a:bodyPr/>
        <a:lstStyle/>
        <a:p>
          <a:endParaRPr lang="pl-PL">
            <a:solidFill>
              <a:srgbClr val="00823B"/>
            </a:solidFill>
            <a:latin typeface="+mn-lt"/>
          </a:endParaRPr>
        </a:p>
      </dgm:t>
    </dgm:pt>
    <dgm:pt modelId="{3A9ED643-1471-4D98-95F3-C6389E75FCED}" type="sibTrans" cxnId="{683189F3-E2A3-4938-9450-DE6406932BC8}">
      <dgm:prSet/>
      <dgm:spPr/>
      <dgm:t>
        <a:bodyPr/>
        <a:lstStyle/>
        <a:p>
          <a:endParaRPr lang="pl-PL">
            <a:solidFill>
              <a:srgbClr val="00823B"/>
            </a:solidFill>
            <a:latin typeface="+mn-lt"/>
          </a:endParaRPr>
        </a:p>
      </dgm:t>
    </dgm:pt>
    <dgm:pt modelId="{1C02A748-104A-43CE-8CA1-631A5D347706}" type="pres">
      <dgm:prSet presAssocID="{CABF121E-EEEF-4F0F-96EC-49FFE86E426A}" presName="linear" presStyleCnt="0">
        <dgm:presLayoutVars>
          <dgm:animLvl val="lvl"/>
          <dgm:resizeHandles val="exact"/>
        </dgm:presLayoutVars>
      </dgm:prSet>
      <dgm:spPr/>
      <dgm:t>
        <a:bodyPr/>
        <a:lstStyle/>
        <a:p>
          <a:endParaRPr lang="pl-PL"/>
        </a:p>
      </dgm:t>
    </dgm:pt>
    <dgm:pt modelId="{E896E989-4A61-4475-A566-A839F0A90441}" type="pres">
      <dgm:prSet presAssocID="{F7E95126-7349-4652-A645-4DCF96676272}" presName="parentText" presStyleLbl="node1" presStyleIdx="0" presStyleCnt="2">
        <dgm:presLayoutVars>
          <dgm:chMax val="0"/>
          <dgm:bulletEnabled val="1"/>
        </dgm:presLayoutVars>
      </dgm:prSet>
      <dgm:spPr/>
      <dgm:t>
        <a:bodyPr/>
        <a:lstStyle/>
        <a:p>
          <a:endParaRPr lang="pl-PL"/>
        </a:p>
      </dgm:t>
    </dgm:pt>
    <dgm:pt modelId="{C4896DF3-0E6E-45DD-9552-F4043B6D18E0}" type="pres">
      <dgm:prSet presAssocID="{3A9ED643-1471-4D98-95F3-C6389E75FCED}" presName="spacer" presStyleCnt="0"/>
      <dgm:spPr/>
    </dgm:pt>
    <dgm:pt modelId="{D4EE7E3E-0917-4B7D-952B-86137123F5B4}" type="pres">
      <dgm:prSet presAssocID="{6C910FDF-003A-4782-9741-A2323413EFA0}" presName="parentText" presStyleLbl="node1" presStyleIdx="1" presStyleCnt="2">
        <dgm:presLayoutVars>
          <dgm:chMax val="0"/>
          <dgm:bulletEnabled val="1"/>
        </dgm:presLayoutVars>
      </dgm:prSet>
      <dgm:spPr/>
      <dgm:t>
        <a:bodyPr/>
        <a:lstStyle/>
        <a:p>
          <a:endParaRPr lang="pl-PL"/>
        </a:p>
      </dgm:t>
    </dgm:pt>
  </dgm:ptLst>
  <dgm:cxnLst>
    <dgm:cxn modelId="{434FBD78-B7FD-442F-9C72-9D27ACAA606C}" type="presOf" srcId="{6C910FDF-003A-4782-9741-A2323413EFA0}" destId="{D4EE7E3E-0917-4B7D-952B-86137123F5B4}" srcOrd="0" destOrd="0" presId="urn:microsoft.com/office/officeart/2005/8/layout/vList2"/>
    <dgm:cxn modelId="{A6F682C6-D8F3-4982-977B-32D7E402C0D2}" type="presOf" srcId="{F7E95126-7349-4652-A645-4DCF96676272}" destId="{E896E989-4A61-4475-A566-A839F0A90441}" srcOrd="0" destOrd="0" presId="urn:microsoft.com/office/officeart/2005/8/layout/vList2"/>
    <dgm:cxn modelId="{1022324D-D9B1-47A1-919A-365E4DB778D1}" type="presOf" srcId="{CABF121E-EEEF-4F0F-96EC-49FFE86E426A}" destId="{1C02A748-104A-43CE-8CA1-631A5D347706}" srcOrd="0" destOrd="0" presId="urn:microsoft.com/office/officeart/2005/8/layout/vList2"/>
    <dgm:cxn modelId="{9A02A8B0-D0CA-4392-B558-846F5988F349}" srcId="{CABF121E-EEEF-4F0F-96EC-49FFE86E426A}" destId="{6C910FDF-003A-4782-9741-A2323413EFA0}" srcOrd="1" destOrd="0" parTransId="{00A58319-E056-45C0-B240-7217932A366E}" sibTransId="{0FBBE36C-6B06-4309-B0AA-DA93C2032E9C}"/>
    <dgm:cxn modelId="{683189F3-E2A3-4938-9450-DE6406932BC8}" srcId="{CABF121E-EEEF-4F0F-96EC-49FFE86E426A}" destId="{F7E95126-7349-4652-A645-4DCF96676272}" srcOrd="0" destOrd="0" parTransId="{7A35326B-1553-4952-A0C4-5C972FD50361}" sibTransId="{3A9ED643-1471-4D98-95F3-C6389E75FCED}"/>
    <dgm:cxn modelId="{713F465C-37F9-4DCF-8E29-8B51022A97EC}" type="presParOf" srcId="{1C02A748-104A-43CE-8CA1-631A5D347706}" destId="{E896E989-4A61-4475-A566-A839F0A90441}" srcOrd="0" destOrd="0" presId="urn:microsoft.com/office/officeart/2005/8/layout/vList2"/>
    <dgm:cxn modelId="{21FE8A48-8513-4148-9039-14CD4219B359}" type="presParOf" srcId="{1C02A748-104A-43CE-8CA1-631A5D347706}" destId="{C4896DF3-0E6E-45DD-9552-F4043B6D18E0}" srcOrd="1" destOrd="0" presId="urn:microsoft.com/office/officeart/2005/8/layout/vList2"/>
    <dgm:cxn modelId="{F6A86CE4-B2BE-42BA-ACF0-1EC844CC5EDE}" type="presParOf" srcId="{1C02A748-104A-43CE-8CA1-631A5D347706}" destId="{D4EE7E3E-0917-4B7D-952B-86137123F5B4}"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ABF121E-EEEF-4F0F-96EC-49FFE86E42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6C910FDF-003A-4782-9741-A2323413EFA0}">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dirty="0" smtClean="0">
              <a:solidFill>
                <a:srgbClr val="00823B"/>
              </a:solidFill>
              <a:latin typeface="+mn-lt"/>
            </a:rPr>
            <a:t>wypadek któremu  w wyniku tego samego zdarzenia uległy  co najmniej  2 osoby.</a:t>
          </a:r>
          <a:endParaRPr lang="pl-PL" sz="2400" dirty="0">
            <a:solidFill>
              <a:srgbClr val="00823B"/>
            </a:solidFill>
            <a:effectLst/>
            <a:latin typeface="+mn-lt"/>
          </a:endParaRPr>
        </a:p>
      </dgm:t>
    </dgm:pt>
    <dgm:pt modelId="{00A58319-E056-45C0-B240-7217932A366E}" type="parTrans" cxnId="{9A02A8B0-D0CA-4392-B558-846F5988F349}">
      <dgm:prSet/>
      <dgm:spPr/>
      <dgm:t>
        <a:bodyPr/>
        <a:lstStyle/>
        <a:p>
          <a:endParaRPr lang="pl-PL" sz="2400">
            <a:solidFill>
              <a:srgbClr val="00823B"/>
            </a:solidFill>
            <a:effectLst/>
            <a:latin typeface="+mn-lt"/>
          </a:endParaRPr>
        </a:p>
      </dgm:t>
    </dgm:pt>
    <dgm:pt modelId="{0FBBE36C-6B06-4309-B0AA-DA93C2032E9C}" type="sibTrans" cxnId="{9A02A8B0-D0CA-4392-B558-846F5988F349}">
      <dgm:prSet/>
      <dgm:spPr/>
      <dgm:t>
        <a:bodyPr/>
        <a:lstStyle/>
        <a:p>
          <a:endParaRPr lang="pl-PL" sz="2400">
            <a:solidFill>
              <a:srgbClr val="00823B"/>
            </a:solidFill>
            <a:effectLst/>
            <a:latin typeface="+mn-lt"/>
          </a:endParaRPr>
        </a:p>
      </dgm:t>
    </dgm:pt>
    <dgm:pt modelId="{F7E95126-7349-4652-A645-4DCF96676272}">
      <dgm:prSet custT="1">
        <dgm:style>
          <a:lnRef idx="1">
            <a:schemeClr val="accent1"/>
          </a:lnRef>
          <a:fillRef idx="2">
            <a:schemeClr val="accent1"/>
          </a:fillRef>
          <a:effectRef idx="1">
            <a:schemeClr val="accent1"/>
          </a:effectRef>
          <a:fontRef idx="minor">
            <a:schemeClr val="dk1"/>
          </a:fontRef>
        </dgm:style>
      </dgm:prSet>
      <dgm:spPr/>
      <dgm:t>
        <a:bodyPr/>
        <a:lstStyle/>
        <a:p>
          <a:r>
            <a:rPr lang="pl-PL" sz="2400" b="1" dirty="0" smtClean="0">
              <a:solidFill>
                <a:srgbClr val="00823B"/>
              </a:solidFill>
              <a:latin typeface="+mn-lt"/>
            </a:rPr>
            <a:t>Zbiorowy wypadek przy pracy</a:t>
          </a:r>
          <a:endParaRPr lang="pl-PL" sz="2400" b="1" dirty="0">
            <a:solidFill>
              <a:srgbClr val="00823B"/>
            </a:solidFill>
            <a:effectLst/>
            <a:latin typeface="+mn-lt"/>
          </a:endParaRPr>
        </a:p>
      </dgm:t>
    </dgm:pt>
    <dgm:pt modelId="{7A35326B-1553-4952-A0C4-5C972FD50361}" type="parTrans" cxnId="{683189F3-E2A3-4938-9450-DE6406932BC8}">
      <dgm:prSet/>
      <dgm:spPr/>
      <dgm:t>
        <a:bodyPr/>
        <a:lstStyle/>
        <a:p>
          <a:endParaRPr lang="pl-PL">
            <a:solidFill>
              <a:srgbClr val="00823B"/>
            </a:solidFill>
            <a:latin typeface="+mn-lt"/>
          </a:endParaRPr>
        </a:p>
      </dgm:t>
    </dgm:pt>
    <dgm:pt modelId="{3A9ED643-1471-4D98-95F3-C6389E75FCED}" type="sibTrans" cxnId="{683189F3-E2A3-4938-9450-DE6406932BC8}">
      <dgm:prSet/>
      <dgm:spPr/>
      <dgm:t>
        <a:bodyPr/>
        <a:lstStyle/>
        <a:p>
          <a:endParaRPr lang="pl-PL">
            <a:solidFill>
              <a:srgbClr val="00823B"/>
            </a:solidFill>
            <a:latin typeface="+mn-lt"/>
          </a:endParaRPr>
        </a:p>
      </dgm:t>
    </dgm:pt>
    <dgm:pt modelId="{1C02A748-104A-43CE-8CA1-631A5D347706}" type="pres">
      <dgm:prSet presAssocID="{CABF121E-EEEF-4F0F-96EC-49FFE86E426A}" presName="linear" presStyleCnt="0">
        <dgm:presLayoutVars>
          <dgm:animLvl val="lvl"/>
          <dgm:resizeHandles val="exact"/>
        </dgm:presLayoutVars>
      </dgm:prSet>
      <dgm:spPr/>
      <dgm:t>
        <a:bodyPr/>
        <a:lstStyle/>
        <a:p>
          <a:endParaRPr lang="pl-PL"/>
        </a:p>
      </dgm:t>
    </dgm:pt>
    <dgm:pt modelId="{E896E989-4A61-4475-A566-A839F0A90441}" type="pres">
      <dgm:prSet presAssocID="{F7E95126-7349-4652-A645-4DCF96676272}" presName="parentText" presStyleLbl="node1" presStyleIdx="0" presStyleCnt="2">
        <dgm:presLayoutVars>
          <dgm:chMax val="0"/>
          <dgm:bulletEnabled val="1"/>
        </dgm:presLayoutVars>
      </dgm:prSet>
      <dgm:spPr/>
      <dgm:t>
        <a:bodyPr/>
        <a:lstStyle/>
        <a:p>
          <a:endParaRPr lang="pl-PL"/>
        </a:p>
      </dgm:t>
    </dgm:pt>
    <dgm:pt modelId="{C4896DF3-0E6E-45DD-9552-F4043B6D18E0}" type="pres">
      <dgm:prSet presAssocID="{3A9ED643-1471-4D98-95F3-C6389E75FCED}" presName="spacer" presStyleCnt="0"/>
      <dgm:spPr/>
    </dgm:pt>
    <dgm:pt modelId="{D4EE7E3E-0917-4B7D-952B-86137123F5B4}" type="pres">
      <dgm:prSet presAssocID="{6C910FDF-003A-4782-9741-A2323413EFA0}" presName="parentText" presStyleLbl="node1" presStyleIdx="1" presStyleCnt="2">
        <dgm:presLayoutVars>
          <dgm:chMax val="0"/>
          <dgm:bulletEnabled val="1"/>
        </dgm:presLayoutVars>
      </dgm:prSet>
      <dgm:spPr/>
      <dgm:t>
        <a:bodyPr/>
        <a:lstStyle/>
        <a:p>
          <a:endParaRPr lang="pl-PL"/>
        </a:p>
      </dgm:t>
    </dgm:pt>
  </dgm:ptLst>
  <dgm:cxnLst>
    <dgm:cxn modelId="{EE0B3327-F694-446F-AB7A-72D11F775E68}" type="presOf" srcId="{F7E95126-7349-4652-A645-4DCF96676272}" destId="{E896E989-4A61-4475-A566-A839F0A90441}" srcOrd="0" destOrd="0" presId="urn:microsoft.com/office/officeart/2005/8/layout/vList2"/>
    <dgm:cxn modelId="{FEAA47A5-DA2E-4EBB-AB40-CABAE6D8315A}" type="presOf" srcId="{6C910FDF-003A-4782-9741-A2323413EFA0}" destId="{D4EE7E3E-0917-4B7D-952B-86137123F5B4}" srcOrd="0" destOrd="0" presId="urn:microsoft.com/office/officeart/2005/8/layout/vList2"/>
    <dgm:cxn modelId="{9A02A8B0-D0CA-4392-B558-846F5988F349}" srcId="{CABF121E-EEEF-4F0F-96EC-49FFE86E426A}" destId="{6C910FDF-003A-4782-9741-A2323413EFA0}" srcOrd="1" destOrd="0" parTransId="{00A58319-E056-45C0-B240-7217932A366E}" sibTransId="{0FBBE36C-6B06-4309-B0AA-DA93C2032E9C}"/>
    <dgm:cxn modelId="{A887B4B8-D335-4A51-85F8-ACAB070EEA43}" type="presOf" srcId="{CABF121E-EEEF-4F0F-96EC-49FFE86E426A}" destId="{1C02A748-104A-43CE-8CA1-631A5D347706}" srcOrd="0" destOrd="0" presId="urn:microsoft.com/office/officeart/2005/8/layout/vList2"/>
    <dgm:cxn modelId="{683189F3-E2A3-4938-9450-DE6406932BC8}" srcId="{CABF121E-EEEF-4F0F-96EC-49FFE86E426A}" destId="{F7E95126-7349-4652-A645-4DCF96676272}" srcOrd="0" destOrd="0" parTransId="{7A35326B-1553-4952-A0C4-5C972FD50361}" sibTransId="{3A9ED643-1471-4D98-95F3-C6389E75FCED}"/>
    <dgm:cxn modelId="{AE237800-0C74-4541-9981-3D55E438931F}" type="presParOf" srcId="{1C02A748-104A-43CE-8CA1-631A5D347706}" destId="{E896E989-4A61-4475-A566-A839F0A90441}" srcOrd="0" destOrd="0" presId="urn:microsoft.com/office/officeart/2005/8/layout/vList2"/>
    <dgm:cxn modelId="{2CA46268-7997-4DDF-8FB5-270377B94CC2}" type="presParOf" srcId="{1C02A748-104A-43CE-8CA1-631A5D347706}" destId="{C4896DF3-0E6E-45DD-9552-F4043B6D18E0}" srcOrd="1" destOrd="0" presId="urn:microsoft.com/office/officeart/2005/8/layout/vList2"/>
    <dgm:cxn modelId="{F0F7E2B8-31B7-499C-B396-DC88BE2243ED}" type="presParOf" srcId="{1C02A748-104A-43CE-8CA1-631A5D347706}" destId="{D4EE7E3E-0917-4B7D-952B-86137123F5B4}"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ABF121E-EEEF-4F0F-96EC-49FFE86E42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F7E95126-7349-4652-A645-4DCF96676272}">
      <dgm:prSet custT="1">
        <dgm:style>
          <a:lnRef idx="1">
            <a:schemeClr val="accent1"/>
          </a:lnRef>
          <a:fillRef idx="2">
            <a:schemeClr val="accent1"/>
          </a:fillRef>
          <a:effectRef idx="1">
            <a:schemeClr val="accent1"/>
          </a:effectRef>
          <a:fontRef idx="minor">
            <a:schemeClr val="dk1"/>
          </a:fontRef>
        </dgm:style>
      </dgm:prSet>
      <dgm:spPr/>
      <dgm:t>
        <a:bodyPr/>
        <a:lstStyle/>
        <a:p>
          <a:r>
            <a:rPr lang="pl-PL" sz="2400" dirty="0" smtClean="0">
              <a:solidFill>
                <a:srgbClr val="00823B"/>
              </a:solidFill>
              <a:effectLst/>
              <a:latin typeface="+mn-lt"/>
            </a:rPr>
            <a:t>w razie wypadku   - </a:t>
          </a:r>
          <a:r>
            <a:rPr lang="pl-PL" sz="2400" dirty="0" smtClean="0">
              <a:solidFill>
                <a:srgbClr val="FF0000"/>
              </a:solidFill>
              <a:effectLst/>
              <a:latin typeface="+mn-lt"/>
            </a:rPr>
            <a:t>obowiązki  </a:t>
          </a:r>
          <a:r>
            <a:rPr lang="pl-PL" sz="2400" dirty="0" smtClean="0">
              <a:solidFill>
                <a:srgbClr val="FF0000"/>
              </a:solidFill>
              <a:effectLst>
                <a:outerShdw blurRad="38100" dist="38100" dir="2700000" algn="tl">
                  <a:srgbClr val="000000">
                    <a:alpha val="43137"/>
                  </a:srgbClr>
                </a:outerShdw>
              </a:effectLst>
              <a:latin typeface="+mn-lt"/>
            </a:rPr>
            <a:t>pracownika</a:t>
          </a:r>
          <a:r>
            <a:rPr lang="pl-PL" sz="2400" dirty="0" smtClean="0">
              <a:solidFill>
                <a:srgbClr val="00823B"/>
              </a:solidFill>
              <a:effectLst>
                <a:outerShdw blurRad="38100" dist="38100" dir="2700000" algn="tl">
                  <a:srgbClr val="000000">
                    <a:alpha val="43137"/>
                  </a:srgbClr>
                </a:outerShdw>
              </a:effectLst>
              <a:latin typeface="+mn-lt"/>
            </a:rPr>
            <a:t>:</a:t>
          </a:r>
          <a:endParaRPr lang="pl-PL" sz="2400" dirty="0">
            <a:solidFill>
              <a:srgbClr val="00823B"/>
            </a:solidFill>
            <a:effectLst>
              <a:outerShdw blurRad="38100" dist="38100" dir="2700000" algn="tl">
                <a:srgbClr val="000000">
                  <a:alpha val="43137"/>
                </a:srgbClr>
              </a:outerShdw>
            </a:effectLst>
            <a:latin typeface="+mn-lt"/>
          </a:endParaRPr>
        </a:p>
      </dgm:t>
    </dgm:pt>
    <dgm:pt modelId="{7A35326B-1553-4952-A0C4-5C972FD50361}" type="parTrans" cxnId="{683189F3-E2A3-4938-9450-DE6406932BC8}">
      <dgm:prSet/>
      <dgm:spPr/>
      <dgm:t>
        <a:bodyPr/>
        <a:lstStyle/>
        <a:p>
          <a:endParaRPr lang="pl-PL">
            <a:solidFill>
              <a:srgbClr val="00823B"/>
            </a:solidFill>
            <a:latin typeface="+mn-lt"/>
          </a:endParaRPr>
        </a:p>
      </dgm:t>
    </dgm:pt>
    <dgm:pt modelId="{3A9ED643-1471-4D98-95F3-C6389E75FCED}" type="sibTrans" cxnId="{683189F3-E2A3-4938-9450-DE6406932BC8}">
      <dgm:prSet/>
      <dgm:spPr/>
      <dgm:t>
        <a:bodyPr/>
        <a:lstStyle/>
        <a:p>
          <a:endParaRPr lang="pl-PL">
            <a:solidFill>
              <a:srgbClr val="00823B"/>
            </a:solidFill>
            <a:latin typeface="+mn-lt"/>
          </a:endParaRPr>
        </a:p>
      </dgm:t>
    </dgm:pt>
    <dgm:pt modelId="{55BA8BD9-9C8E-47DB-B841-B77AF8BCEB53}">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dirty="0" smtClean="0">
              <a:solidFill>
                <a:srgbClr val="00823B"/>
              </a:solidFill>
              <a:effectLst/>
              <a:latin typeface="+mn-lt"/>
            </a:rPr>
            <a:t>udzielić pomocy,</a:t>
          </a:r>
          <a:endParaRPr lang="pl-PL" sz="2400" dirty="0">
            <a:solidFill>
              <a:srgbClr val="00823B"/>
            </a:solidFill>
            <a:effectLst/>
            <a:latin typeface="+mn-lt"/>
          </a:endParaRPr>
        </a:p>
      </dgm:t>
    </dgm:pt>
    <dgm:pt modelId="{F5A2269F-5E88-4F90-9F05-EC4E8070EAAE}" type="parTrans" cxnId="{E22DB84D-E3EF-429B-950A-199C103C2F92}">
      <dgm:prSet/>
      <dgm:spPr/>
      <dgm:t>
        <a:bodyPr/>
        <a:lstStyle/>
        <a:p>
          <a:endParaRPr lang="pl-PL"/>
        </a:p>
      </dgm:t>
    </dgm:pt>
    <dgm:pt modelId="{55D04A2E-D096-4F67-8047-1EE9E33D585D}" type="sibTrans" cxnId="{E22DB84D-E3EF-429B-950A-199C103C2F92}">
      <dgm:prSet/>
      <dgm:spPr/>
      <dgm:t>
        <a:bodyPr/>
        <a:lstStyle/>
        <a:p>
          <a:endParaRPr lang="pl-PL"/>
        </a:p>
      </dgm:t>
    </dgm:pt>
    <dgm:pt modelId="{A89B9961-5528-44DA-A69B-B3FFFEB2B039}">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dirty="0" smtClean="0">
              <a:solidFill>
                <a:srgbClr val="00823B"/>
              </a:solidFill>
              <a:effectLst/>
              <a:latin typeface="+mn-lt"/>
            </a:rPr>
            <a:t>zgłosić zdarzenie wypadkowe pracodawcy, </a:t>
          </a:r>
          <a:r>
            <a:rPr lang="pl-PL" sz="2400" dirty="0" err="1" smtClean="0">
              <a:solidFill>
                <a:srgbClr val="00823B"/>
              </a:solidFill>
              <a:effectLst/>
              <a:latin typeface="+mn-lt"/>
            </a:rPr>
            <a:t>HR</a:t>
          </a:r>
          <a:r>
            <a:rPr lang="pl-PL" sz="2400" dirty="0" smtClean="0">
              <a:solidFill>
                <a:srgbClr val="00823B"/>
              </a:solidFill>
              <a:effectLst/>
              <a:latin typeface="+mn-lt"/>
            </a:rPr>
            <a:t>, przełożonemu.</a:t>
          </a:r>
          <a:endParaRPr lang="pl-PL" sz="2400" dirty="0">
            <a:solidFill>
              <a:srgbClr val="00823B"/>
            </a:solidFill>
            <a:effectLst/>
            <a:latin typeface="+mn-lt"/>
          </a:endParaRPr>
        </a:p>
      </dgm:t>
    </dgm:pt>
    <dgm:pt modelId="{417AC1B4-3D0F-4C09-93CD-FD7EA842CF73}" type="parTrans" cxnId="{8ACC5DBC-97F8-4AFA-BE15-B81C1D685206}">
      <dgm:prSet/>
      <dgm:spPr/>
      <dgm:t>
        <a:bodyPr/>
        <a:lstStyle/>
        <a:p>
          <a:endParaRPr lang="pl-PL"/>
        </a:p>
      </dgm:t>
    </dgm:pt>
    <dgm:pt modelId="{9302AB32-FE3A-4931-9F15-A42DB8D8DF3F}" type="sibTrans" cxnId="{8ACC5DBC-97F8-4AFA-BE15-B81C1D685206}">
      <dgm:prSet/>
      <dgm:spPr/>
      <dgm:t>
        <a:bodyPr/>
        <a:lstStyle/>
        <a:p>
          <a:endParaRPr lang="pl-PL"/>
        </a:p>
      </dgm:t>
    </dgm:pt>
    <dgm:pt modelId="{1C02A748-104A-43CE-8CA1-631A5D347706}" type="pres">
      <dgm:prSet presAssocID="{CABF121E-EEEF-4F0F-96EC-49FFE86E426A}" presName="linear" presStyleCnt="0">
        <dgm:presLayoutVars>
          <dgm:animLvl val="lvl"/>
          <dgm:resizeHandles val="exact"/>
        </dgm:presLayoutVars>
      </dgm:prSet>
      <dgm:spPr/>
      <dgm:t>
        <a:bodyPr/>
        <a:lstStyle/>
        <a:p>
          <a:endParaRPr lang="pl-PL"/>
        </a:p>
      </dgm:t>
    </dgm:pt>
    <dgm:pt modelId="{E896E989-4A61-4475-A566-A839F0A90441}" type="pres">
      <dgm:prSet presAssocID="{F7E95126-7349-4652-A645-4DCF96676272}" presName="parentText" presStyleLbl="node1" presStyleIdx="0" presStyleCnt="3">
        <dgm:presLayoutVars>
          <dgm:chMax val="0"/>
          <dgm:bulletEnabled val="1"/>
        </dgm:presLayoutVars>
      </dgm:prSet>
      <dgm:spPr/>
      <dgm:t>
        <a:bodyPr/>
        <a:lstStyle/>
        <a:p>
          <a:endParaRPr lang="pl-PL"/>
        </a:p>
      </dgm:t>
    </dgm:pt>
    <dgm:pt modelId="{C4896DF3-0E6E-45DD-9552-F4043B6D18E0}" type="pres">
      <dgm:prSet presAssocID="{3A9ED643-1471-4D98-95F3-C6389E75FCED}" presName="spacer" presStyleCnt="0"/>
      <dgm:spPr/>
    </dgm:pt>
    <dgm:pt modelId="{75969ECD-8941-4BC9-97F2-1659F7D5C464}" type="pres">
      <dgm:prSet presAssocID="{55BA8BD9-9C8E-47DB-B841-B77AF8BCEB53}" presName="parentText" presStyleLbl="node1" presStyleIdx="1" presStyleCnt="3">
        <dgm:presLayoutVars>
          <dgm:chMax val="0"/>
          <dgm:bulletEnabled val="1"/>
        </dgm:presLayoutVars>
      </dgm:prSet>
      <dgm:spPr/>
      <dgm:t>
        <a:bodyPr/>
        <a:lstStyle/>
        <a:p>
          <a:endParaRPr lang="pl-PL"/>
        </a:p>
      </dgm:t>
    </dgm:pt>
    <dgm:pt modelId="{032BFD80-B1DB-49BB-ABFF-626217112BDE}" type="pres">
      <dgm:prSet presAssocID="{55D04A2E-D096-4F67-8047-1EE9E33D585D}" presName="spacer" presStyleCnt="0"/>
      <dgm:spPr/>
    </dgm:pt>
    <dgm:pt modelId="{5C800FAE-F44D-490A-8B7E-47A7C6FD45A3}" type="pres">
      <dgm:prSet presAssocID="{A89B9961-5528-44DA-A69B-B3FFFEB2B039}" presName="parentText" presStyleLbl="node1" presStyleIdx="2" presStyleCnt="3">
        <dgm:presLayoutVars>
          <dgm:chMax val="0"/>
          <dgm:bulletEnabled val="1"/>
        </dgm:presLayoutVars>
      </dgm:prSet>
      <dgm:spPr/>
      <dgm:t>
        <a:bodyPr/>
        <a:lstStyle/>
        <a:p>
          <a:endParaRPr lang="pl-PL"/>
        </a:p>
      </dgm:t>
    </dgm:pt>
  </dgm:ptLst>
  <dgm:cxnLst>
    <dgm:cxn modelId="{88176C62-3C80-4603-BBEC-5F597AABAA22}" type="presOf" srcId="{CABF121E-EEEF-4F0F-96EC-49FFE86E426A}" destId="{1C02A748-104A-43CE-8CA1-631A5D347706}" srcOrd="0" destOrd="0" presId="urn:microsoft.com/office/officeart/2005/8/layout/vList2"/>
    <dgm:cxn modelId="{8ACC5DBC-97F8-4AFA-BE15-B81C1D685206}" srcId="{CABF121E-EEEF-4F0F-96EC-49FFE86E426A}" destId="{A89B9961-5528-44DA-A69B-B3FFFEB2B039}" srcOrd="2" destOrd="0" parTransId="{417AC1B4-3D0F-4C09-93CD-FD7EA842CF73}" sibTransId="{9302AB32-FE3A-4931-9F15-A42DB8D8DF3F}"/>
    <dgm:cxn modelId="{E22DB84D-E3EF-429B-950A-199C103C2F92}" srcId="{CABF121E-EEEF-4F0F-96EC-49FFE86E426A}" destId="{55BA8BD9-9C8E-47DB-B841-B77AF8BCEB53}" srcOrd="1" destOrd="0" parTransId="{F5A2269F-5E88-4F90-9F05-EC4E8070EAAE}" sibTransId="{55D04A2E-D096-4F67-8047-1EE9E33D585D}"/>
    <dgm:cxn modelId="{C49C6E5B-9795-4700-9194-0DFCFDB0B3E8}" type="presOf" srcId="{A89B9961-5528-44DA-A69B-B3FFFEB2B039}" destId="{5C800FAE-F44D-490A-8B7E-47A7C6FD45A3}" srcOrd="0" destOrd="0" presId="urn:microsoft.com/office/officeart/2005/8/layout/vList2"/>
    <dgm:cxn modelId="{6D4217E0-2E97-4A49-9D9F-71BC7791B5D2}" type="presOf" srcId="{55BA8BD9-9C8E-47DB-B841-B77AF8BCEB53}" destId="{75969ECD-8941-4BC9-97F2-1659F7D5C464}" srcOrd="0" destOrd="0" presId="urn:microsoft.com/office/officeart/2005/8/layout/vList2"/>
    <dgm:cxn modelId="{06E6CC15-C24D-4631-B7CC-891526A7DB4A}" type="presOf" srcId="{F7E95126-7349-4652-A645-4DCF96676272}" destId="{E896E989-4A61-4475-A566-A839F0A90441}" srcOrd="0" destOrd="0" presId="urn:microsoft.com/office/officeart/2005/8/layout/vList2"/>
    <dgm:cxn modelId="{683189F3-E2A3-4938-9450-DE6406932BC8}" srcId="{CABF121E-EEEF-4F0F-96EC-49FFE86E426A}" destId="{F7E95126-7349-4652-A645-4DCF96676272}" srcOrd="0" destOrd="0" parTransId="{7A35326B-1553-4952-A0C4-5C972FD50361}" sibTransId="{3A9ED643-1471-4D98-95F3-C6389E75FCED}"/>
    <dgm:cxn modelId="{F9AA075E-D67E-4E4D-ABDC-1741DCCFF897}" type="presParOf" srcId="{1C02A748-104A-43CE-8CA1-631A5D347706}" destId="{E896E989-4A61-4475-A566-A839F0A90441}" srcOrd="0" destOrd="0" presId="urn:microsoft.com/office/officeart/2005/8/layout/vList2"/>
    <dgm:cxn modelId="{107C7454-F00C-4A70-AD34-352DA21C67B3}" type="presParOf" srcId="{1C02A748-104A-43CE-8CA1-631A5D347706}" destId="{C4896DF3-0E6E-45DD-9552-F4043B6D18E0}" srcOrd="1" destOrd="0" presId="urn:microsoft.com/office/officeart/2005/8/layout/vList2"/>
    <dgm:cxn modelId="{8F0FF4D8-B51C-4B33-802F-7290F030E6BB}" type="presParOf" srcId="{1C02A748-104A-43CE-8CA1-631A5D347706}" destId="{75969ECD-8941-4BC9-97F2-1659F7D5C464}" srcOrd="2" destOrd="0" presId="urn:microsoft.com/office/officeart/2005/8/layout/vList2"/>
    <dgm:cxn modelId="{B2D5A44A-B485-4673-AAA2-A6EDE3341E77}" type="presParOf" srcId="{1C02A748-104A-43CE-8CA1-631A5D347706}" destId="{032BFD80-B1DB-49BB-ABFF-626217112BDE}" srcOrd="3" destOrd="0" presId="urn:microsoft.com/office/officeart/2005/8/layout/vList2"/>
    <dgm:cxn modelId="{ABBCBA6F-A857-4B6C-A0F0-C9D802570F4A}" type="presParOf" srcId="{1C02A748-104A-43CE-8CA1-631A5D347706}" destId="{5C800FAE-F44D-490A-8B7E-47A7C6FD45A3}"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ABF121E-EEEF-4F0F-96EC-49FFE86E42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F7E95126-7349-4652-A645-4DCF96676272}">
      <dgm:prSet custT="1">
        <dgm:style>
          <a:lnRef idx="1">
            <a:schemeClr val="accent1"/>
          </a:lnRef>
          <a:fillRef idx="2">
            <a:schemeClr val="accent1"/>
          </a:fillRef>
          <a:effectRef idx="1">
            <a:schemeClr val="accent1"/>
          </a:effectRef>
          <a:fontRef idx="minor">
            <a:schemeClr val="dk1"/>
          </a:fontRef>
        </dgm:style>
      </dgm:prSet>
      <dgm:spPr/>
      <dgm:t>
        <a:bodyPr/>
        <a:lstStyle/>
        <a:p>
          <a:r>
            <a:rPr lang="pl-PL" sz="2400" b="0" dirty="0" smtClean="0">
              <a:solidFill>
                <a:srgbClr val="00823B"/>
              </a:solidFill>
              <a:effectLst/>
              <a:latin typeface="+mn-lt"/>
            </a:rPr>
            <a:t>w razie wypadku   - </a:t>
          </a:r>
          <a:r>
            <a:rPr lang="pl-PL" sz="2400" b="0" dirty="0" smtClean="0">
              <a:solidFill>
                <a:srgbClr val="FF0000"/>
              </a:solidFill>
              <a:effectLst/>
              <a:latin typeface="+mn-lt"/>
            </a:rPr>
            <a:t>obowiązki </a:t>
          </a:r>
          <a:r>
            <a:rPr lang="pl-PL" sz="2400" b="0" dirty="0" smtClean="0">
              <a:solidFill>
                <a:srgbClr val="FF0000"/>
              </a:solidFill>
              <a:effectLst>
                <a:outerShdw blurRad="38100" dist="38100" dir="2700000" algn="tl">
                  <a:srgbClr val="000000"/>
                </a:outerShdw>
              </a:effectLst>
              <a:latin typeface="+mn-lt"/>
            </a:rPr>
            <a:t>pracodawcy</a:t>
          </a:r>
          <a:r>
            <a:rPr lang="pl-PL" sz="2400" b="0" dirty="0" smtClean="0">
              <a:solidFill>
                <a:srgbClr val="00823B"/>
              </a:solidFill>
              <a:effectLst>
                <a:outerShdw blurRad="38100" dist="38100" dir="2700000" algn="tl">
                  <a:srgbClr val="000000"/>
                </a:outerShdw>
              </a:effectLst>
              <a:latin typeface="+mn-lt"/>
            </a:rPr>
            <a:t>:</a:t>
          </a:r>
          <a:endParaRPr lang="pl-PL" sz="2400" b="0" dirty="0">
            <a:solidFill>
              <a:srgbClr val="00823B"/>
            </a:solidFill>
            <a:effectLst/>
            <a:latin typeface="+mn-lt"/>
          </a:endParaRPr>
        </a:p>
      </dgm:t>
    </dgm:pt>
    <dgm:pt modelId="{7A35326B-1553-4952-A0C4-5C972FD50361}" type="parTrans" cxnId="{683189F3-E2A3-4938-9450-DE6406932BC8}">
      <dgm:prSet/>
      <dgm:spPr/>
      <dgm:t>
        <a:bodyPr/>
        <a:lstStyle/>
        <a:p>
          <a:endParaRPr lang="pl-PL" sz="2400" b="0">
            <a:solidFill>
              <a:srgbClr val="00823B"/>
            </a:solidFill>
            <a:latin typeface="+mn-lt"/>
          </a:endParaRPr>
        </a:p>
      </dgm:t>
    </dgm:pt>
    <dgm:pt modelId="{3A9ED643-1471-4D98-95F3-C6389E75FCED}" type="sibTrans" cxnId="{683189F3-E2A3-4938-9450-DE6406932BC8}">
      <dgm:prSet/>
      <dgm:spPr/>
      <dgm:t>
        <a:bodyPr/>
        <a:lstStyle/>
        <a:p>
          <a:endParaRPr lang="pl-PL" sz="2400" b="0">
            <a:solidFill>
              <a:srgbClr val="00823B"/>
            </a:solidFill>
            <a:latin typeface="+mn-lt"/>
          </a:endParaRPr>
        </a:p>
      </dgm:t>
    </dgm:pt>
    <dgm:pt modelId="{F557F6FD-385D-4FE6-B635-789EDF85FD9C}">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b="0" dirty="0" smtClean="0">
              <a:solidFill>
                <a:srgbClr val="00823B"/>
              </a:solidFill>
              <a:latin typeface="+mn-lt"/>
            </a:rPr>
            <a:t>udzielić pomocy poszkodowanemu,</a:t>
          </a:r>
          <a:endParaRPr lang="pl-PL" sz="2400" b="0" dirty="0">
            <a:solidFill>
              <a:srgbClr val="00823B"/>
            </a:solidFill>
            <a:effectLst/>
            <a:latin typeface="+mn-lt"/>
          </a:endParaRPr>
        </a:p>
      </dgm:t>
    </dgm:pt>
    <dgm:pt modelId="{F9182DD9-D1BF-42CA-9EF0-48D940F5ECF3}" type="parTrans" cxnId="{B34ACB05-4C46-4393-B4F2-71B1C8BFBF6C}">
      <dgm:prSet/>
      <dgm:spPr/>
      <dgm:t>
        <a:bodyPr/>
        <a:lstStyle/>
        <a:p>
          <a:endParaRPr lang="pl-PL" sz="2400" b="0">
            <a:solidFill>
              <a:srgbClr val="00823B"/>
            </a:solidFill>
            <a:latin typeface="+mn-lt"/>
          </a:endParaRPr>
        </a:p>
      </dgm:t>
    </dgm:pt>
    <dgm:pt modelId="{C9D1CAE8-261E-4270-8F47-BB1A8983F246}" type="sibTrans" cxnId="{B34ACB05-4C46-4393-B4F2-71B1C8BFBF6C}">
      <dgm:prSet/>
      <dgm:spPr/>
      <dgm:t>
        <a:bodyPr/>
        <a:lstStyle/>
        <a:p>
          <a:endParaRPr lang="pl-PL" sz="2400" b="0">
            <a:solidFill>
              <a:srgbClr val="00823B"/>
            </a:solidFill>
            <a:latin typeface="+mn-lt"/>
          </a:endParaRPr>
        </a:p>
      </dgm:t>
    </dgm:pt>
    <dgm:pt modelId="{516EC295-8C22-41ED-9BFC-B145AA860308}">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b="0" dirty="0" smtClean="0">
              <a:solidFill>
                <a:srgbClr val="00823B"/>
              </a:solidFill>
              <a:latin typeface="+mn-lt"/>
            </a:rPr>
            <a:t>oznakować i zabezpieczyć miejsce,</a:t>
          </a:r>
          <a:endParaRPr lang="pl-PL" sz="2400" b="0" dirty="0">
            <a:solidFill>
              <a:srgbClr val="00823B"/>
            </a:solidFill>
            <a:latin typeface="+mn-lt"/>
          </a:endParaRPr>
        </a:p>
      </dgm:t>
    </dgm:pt>
    <dgm:pt modelId="{B441B6A1-E358-47BE-925B-FA71FB5545C4}" type="parTrans" cxnId="{7F1CFA03-018F-43E0-8FFB-67838CB9B5D1}">
      <dgm:prSet/>
      <dgm:spPr/>
      <dgm:t>
        <a:bodyPr/>
        <a:lstStyle/>
        <a:p>
          <a:endParaRPr lang="pl-PL" sz="2400" b="0">
            <a:solidFill>
              <a:srgbClr val="00823B"/>
            </a:solidFill>
            <a:latin typeface="+mn-lt"/>
          </a:endParaRPr>
        </a:p>
      </dgm:t>
    </dgm:pt>
    <dgm:pt modelId="{06149CFD-5296-4757-AA58-B100164ACFA1}" type="sibTrans" cxnId="{7F1CFA03-018F-43E0-8FFB-67838CB9B5D1}">
      <dgm:prSet/>
      <dgm:spPr/>
      <dgm:t>
        <a:bodyPr/>
        <a:lstStyle/>
        <a:p>
          <a:endParaRPr lang="pl-PL" sz="2400" b="0">
            <a:solidFill>
              <a:srgbClr val="00823B"/>
            </a:solidFill>
            <a:latin typeface="+mn-lt"/>
          </a:endParaRPr>
        </a:p>
      </dgm:t>
    </dgm:pt>
    <dgm:pt modelId="{2507E9B9-4724-412F-A0BB-E6990B425C6C}">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b="0" dirty="0" smtClean="0">
              <a:solidFill>
                <a:srgbClr val="00823B"/>
              </a:solidFill>
              <a:latin typeface="+mn-lt"/>
            </a:rPr>
            <a:t>zgłosić zdarzenie wypadkowe organom  (PIP, Prokuratura)</a:t>
          </a:r>
          <a:endParaRPr lang="pl-PL" sz="2400" b="0" dirty="0">
            <a:solidFill>
              <a:srgbClr val="00823B"/>
            </a:solidFill>
            <a:latin typeface="+mn-lt"/>
          </a:endParaRPr>
        </a:p>
      </dgm:t>
    </dgm:pt>
    <dgm:pt modelId="{12260B75-9837-4BCF-AA6E-3CC22A36FB4C}" type="parTrans" cxnId="{D8501BA9-7B8F-4325-AFE3-DFF52959BB8D}">
      <dgm:prSet/>
      <dgm:spPr/>
      <dgm:t>
        <a:bodyPr/>
        <a:lstStyle/>
        <a:p>
          <a:endParaRPr lang="pl-PL" sz="2400" b="0">
            <a:solidFill>
              <a:srgbClr val="00823B"/>
            </a:solidFill>
            <a:latin typeface="+mn-lt"/>
          </a:endParaRPr>
        </a:p>
      </dgm:t>
    </dgm:pt>
    <dgm:pt modelId="{79F8EC6A-5C40-4C80-86E9-DBB410D51F95}" type="sibTrans" cxnId="{D8501BA9-7B8F-4325-AFE3-DFF52959BB8D}">
      <dgm:prSet/>
      <dgm:spPr/>
      <dgm:t>
        <a:bodyPr/>
        <a:lstStyle/>
        <a:p>
          <a:endParaRPr lang="pl-PL" sz="2400" b="0">
            <a:solidFill>
              <a:srgbClr val="00823B"/>
            </a:solidFill>
            <a:latin typeface="+mn-lt"/>
          </a:endParaRPr>
        </a:p>
      </dgm:t>
    </dgm:pt>
    <dgm:pt modelId="{02AA995A-A2BC-480F-AE9F-3F0A4E75C0DA}">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b="0" dirty="0" smtClean="0">
              <a:solidFill>
                <a:srgbClr val="00823B"/>
              </a:solidFill>
              <a:latin typeface="+mn-lt"/>
            </a:rPr>
            <a:t>ustalić przyczyny i okoliczności,</a:t>
          </a:r>
          <a:endParaRPr lang="pl-PL" sz="2400" b="0" dirty="0">
            <a:solidFill>
              <a:srgbClr val="00823B"/>
            </a:solidFill>
            <a:latin typeface="+mn-lt"/>
          </a:endParaRPr>
        </a:p>
      </dgm:t>
    </dgm:pt>
    <dgm:pt modelId="{6A5B21EB-5945-4355-8A33-D69903174DF3}" type="parTrans" cxnId="{F2811836-3B7A-4B35-AA98-405AD89A0ADD}">
      <dgm:prSet/>
      <dgm:spPr/>
      <dgm:t>
        <a:bodyPr/>
        <a:lstStyle/>
        <a:p>
          <a:endParaRPr lang="pl-PL" sz="2400" b="0">
            <a:solidFill>
              <a:srgbClr val="00823B"/>
            </a:solidFill>
            <a:latin typeface="+mn-lt"/>
          </a:endParaRPr>
        </a:p>
      </dgm:t>
    </dgm:pt>
    <dgm:pt modelId="{544C70BF-9307-4E51-9B84-AD2C59FC02C9}" type="sibTrans" cxnId="{F2811836-3B7A-4B35-AA98-405AD89A0ADD}">
      <dgm:prSet/>
      <dgm:spPr/>
      <dgm:t>
        <a:bodyPr/>
        <a:lstStyle/>
        <a:p>
          <a:endParaRPr lang="pl-PL" sz="2400" b="0">
            <a:solidFill>
              <a:srgbClr val="00823B"/>
            </a:solidFill>
            <a:latin typeface="+mn-lt"/>
          </a:endParaRPr>
        </a:p>
      </dgm:t>
    </dgm:pt>
    <dgm:pt modelId="{C67C7D8C-B986-4E8A-B379-D78F7BFFB31D}">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b="0" dirty="0" smtClean="0">
              <a:solidFill>
                <a:srgbClr val="00823B"/>
              </a:solidFill>
              <a:latin typeface="+mn-lt"/>
            </a:rPr>
            <a:t>sporządzić właściwą dokumentacje wypadkową.</a:t>
          </a:r>
          <a:endParaRPr lang="pl-PL" sz="2400" b="0" dirty="0">
            <a:solidFill>
              <a:srgbClr val="00823B"/>
            </a:solidFill>
            <a:latin typeface="+mn-lt"/>
          </a:endParaRPr>
        </a:p>
      </dgm:t>
    </dgm:pt>
    <dgm:pt modelId="{1CD30D1D-C836-4BC0-B28D-4ECEC75FCDBA}" type="parTrans" cxnId="{4B7A8729-6C0B-45C5-AAA0-5820D8CF9A9F}">
      <dgm:prSet/>
      <dgm:spPr/>
      <dgm:t>
        <a:bodyPr/>
        <a:lstStyle/>
        <a:p>
          <a:endParaRPr lang="pl-PL" sz="2400" b="0">
            <a:solidFill>
              <a:srgbClr val="00823B"/>
            </a:solidFill>
            <a:latin typeface="+mn-lt"/>
          </a:endParaRPr>
        </a:p>
      </dgm:t>
    </dgm:pt>
    <dgm:pt modelId="{1446603B-EC56-4A18-9B67-5BDD61D4602B}" type="sibTrans" cxnId="{4B7A8729-6C0B-45C5-AAA0-5820D8CF9A9F}">
      <dgm:prSet/>
      <dgm:spPr/>
      <dgm:t>
        <a:bodyPr/>
        <a:lstStyle/>
        <a:p>
          <a:endParaRPr lang="pl-PL" sz="2400" b="0">
            <a:solidFill>
              <a:srgbClr val="00823B"/>
            </a:solidFill>
            <a:latin typeface="+mn-lt"/>
          </a:endParaRPr>
        </a:p>
      </dgm:t>
    </dgm:pt>
    <dgm:pt modelId="{1C02A748-104A-43CE-8CA1-631A5D347706}" type="pres">
      <dgm:prSet presAssocID="{CABF121E-EEEF-4F0F-96EC-49FFE86E426A}" presName="linear" presStyleCnt="0">
        <dgm:presLayoutVars>
          <dgm:animLvl val="lvl"/>
          <dgm:resizeHandles val="exact"/>
        </dgm:presLayoutVars>
      </dgm:prSet>
      <dgm:spPr/>
      <dgm:t>
        <a:bodyPr/>
        <a:lstStyle/>
        <a:p>
          <a:endParaRPr lang="pl-PL"/>
        </a:p>
      </dgm:t>
    </dgm:pt>
    <dgm:pt modelId="{E896E989-4A61-4475-A566-A839F0A90441}" type="pres">
      <dgm:prSet presAssocID="{F7E95126-7349-4652-A645-4DCF96676272}" presName="parentText" presStyleLbl="node1" presStyleIdx="0" presStyleCnt="6">
        <dgm:presLayoutVars>
          <dgm:chMax val="0"/>
          <dgm:bulletEnabled val="1"/>
        </dgm:presLayoutVars>
      </dgm:prSet>
      <dgm:spPr/>
      <dgm:t>
        <a:bodyPr/>
        <a:lstStyle/>
        <a:p>
          <a:endParaRPr lang="pl-PL"/>
        </a:p>
      </dgm:t>
    </dgm:pt>
    <dgm:pt modelId="{C4896DF3-0E6E-45DD-9552-F4043B6D18E0}" type="pres">
      <dgm:prSet presAssocID="{3A9ED643-1471-4D98-95F3-C6389E75FCED}" presName="spacer" presStyleCnt="0"/>
      <dgm:spPr/>
    </dgm:pt>
    <dgm:pt modelId="{C21F53CE-CC2A-4739-8C49-D65F1CD66C11}" type="pres">
      <dgm:prSet presAssocID="{F557F6FD-385D-4FE6-B635-789EDF85FD9C}" presName="parentText" presStyleLbl="node1" presStyleIdx="1" presStyleCnt="6">
        <dgm:presLayoutVars>
          <dgm:chMax val="0"/>
          <dgm:bulletEnabled val="1"/>
        </dgm:presLayoutVars>
      </dgm:prSet>
      <dgm:spPr/>
      <dgm:t>
        <a:bodyPr/>
        <a:lstStyle/>
        <a:p>
          <a:endParaRPr lang="pl-PL"/>
        </a:p>
      </dgm:t>
    </dgm:pt>
    <dgm:pt modelId="{D98B9E35-5F2A-49CF-8EA7-E467E66DECC0}" type="pres">
      <dgm:prSet presAssocID="{C9D1CAE8-261E-4270-8F47-BB1A8983F246}" presName="spacer" presStyleCnt="0"/>
      <dgm:spPr/>
    </dgm:pt>
    <dgm:pt modelId="{DC0B858B-0AB9-4438-A542-B5F6494AF719}" type="pres">
      <dgm:prSet presAssocID="{516EC295-8C22-41ED-9BFC-B145AA860308}" presName="parentText" presStyleLbl="node1" presStyleIdx="2" presStyleCnt="6">
        <dgm:presLayoutVars>
          <dgm:chMax val="0"/>
          <dgm:bulletEnabled val="1"/>
        </dgm:presLayoutVars>
      </dgm:prSet>
      <dgm:spPr/>
      <dgm:t>
        <a:bodyPr/>
        <a:lstStyle/>
        <a:p>
          <a:endParaRPr lang="pl-PL"/>
        </a:p>
      </dgm:t>
    </dgm:pt>
    <dgm:pt modelId="{5FFE9178-37A6-4616-B63F-B671B419C666}" type="pres">
      <dgm:prSet presAssocID="{06149CFD-5296-4757-AA58-B100164ACFA1}" presName="spacer" presStyleCnt="0"/>
      <dgm:spPr/>
    </dgm:pt>
    <dgm:pt modelId="{C84F53FF-6211-46BF-910D-EA780B50F6C1}" type="pres">
      <dgm:prSet presAssocID="{2507E9B9-4724-412F-A0BB-E6990B425C6C}" presName="parentText" presStyleLbl="node1" presStyleIdx="3" presStyleCnt="6">
        <dgm:presLayoutVars>
          <dgm:chMax val="0"/>
          <dgm:bulletEnabled val="1"/>
        </dgm:presLayoutVars>
      </dgm:prSet>
      <dgm:spPr/>
      <dgm:t>
        <a:bodyPr/>
        <a:lstStyle/>
        <a:p>
          <a:endParaRPr lang="pl-PL"/>
        </a:p>
      </dgm:t>
    </dgm:pt>
    <dgm:pt modelId="{0CACF598-3420-4A6E-8CAA-20CD444E0F1B}" type="pres">
      <dgm:prSet presAssocID="{79F8EC6A-5C40-4C80-86E9-DBB410D51F95}" presName="spacer" presStyleCnt="0"/>
      <dgm:spPr/>
    </dgm:pt>
    <dgm:pt modelId="{D318E611-DEA9-46CD-91AD-F877EEAE5BA3}" type="pres">
      <dgm:prSet presAssocID="{02AA995A-A2BC-480F-AE9F-3F0A4E75C0DA}" presName="parentText" presStyleLbl="node1" presStyleIdx="4" presStyleCnt="6">
        <dgm:presLayoutVars>
          <dgm:chMax val="0"/>
          <dgm:bulletEnabled val="1"/>
        </dgm:presLayoutVars>
      </dgm:prSet>
      <dgm:spPr/>
      <dgm:t>
        <a:bodyPr/>
        <a:lstStyle/>
        <a:p>
          <a:endParaRPr lang="pl-PL"/>
        </a:p>
      </dgm:t>
    </dgm:pt>
    <dgm:pt modelId="{FB578C18-D2BB-44C8-B8F8-A8FF91CA977A}" type="pres">
      <dgm:prSet presAssocID="{544C70BF-9307-4E51-9B84-AD2C59FC02C9}" presName="spacer" presStyleCnt="0"/>
      <dgm:spPr/>
    </dgm:pt>
    <dgm:pt modelId="{B4DE3F08-5ED2-4307-9E85-593030FF87EE}" type="pres">
      <dgm:prSet presAssocID="{C67C7D8C-B986-4E8A-B379-D78F7BFFB31D}" presName="parentText" presStyleLbl="node1" presStyleIdx="5" presStyleCnt="6">
        <dgm:presLayoutVars>
          <dgm:chMax val="0"/>
          <dgm:bulletEnabled val="1"/>
        </dgm:presLayoutVars>
      </dgm:prSet>
      <dgm:spPr/>
      <dgm:t>
        <a:bodyPr/>
        <a:lstStyle/>
        <a:p>
          <a:endParaRPr lang="pl-PL"/>
        </a:p>
      </dgm:t>
    </dgm:pt>
  </dgm:ptLst>
  <dgm:cxnLst>
    <dgm:cxn modelId="{F2811836-3B7A-4B35-AA98-405AD89A0ADD}" srcId="{CABF121E-EEEF-4F0F-96EC-49FFE86E426A}" destId="{02AA995A-A2BC-480F-AE9F-3F0A4E75C0DA}" srcOrd="4" destOrd="0" parTransId="{6A5B21EB-5945-4355-8A33-D69903174DF3}" sibTransId="{544C70BF-9307-4E51-9B84-AD2C59FC02C9}"/>
    <dgm:cxn modelId="{87348C01-5E46-4E15-B88F-F18DB2DE5961}" type="presOf" srcId="{2507E9B9-4724-412F-A0BB-E6990B425C6C}" destId="{C84F53FF-6211-46BF-910D-EA780B50F6C1}" srcOrd="0" destOrd="0" presId="urn:microsoft.com/office/officeart/2005/8/layout/vList2"/>
    <dgm:cxn modelId="{05A2691C-FE57-41FE-AC6B-6F5FE2FA3F82}" type="presOf" srcId="{F557F6FD-385D-4FE6-B635-789EDF85FD9C}" destId="{C21F53CE-CC2A-4739-8C49-D65F1CD66C11}" srcOrd="0" destOrd="0" presId="urn:microsoft.com/office/officeart/2005/8/layout/vList2"/>
    <dgm:cxn modelId="{4B7A8729-6C0B-45C5-AAA0-5820D8CF9A9F}" srcId="{CABF121E-EEEF-4F0F-96EC-49FFE86E426A}" destId="{C67C7D8C-B986-4E8A-B379-D78F7BFFB31D}" srcOrd="5" destOrd="0" parTransId="{1CD30D1D-C836-4BC0-B28D-4ECEC75FCDBA}" sibTransId="{1446603B-EC56-4A18-9B67-5BDD61D4602B}"/>
    <dgm:cxn modelId="{FC0865A5-9821-46A3-9659-75F707EC3446}" type="presOf" srcId="{CABF121E-EEEF-4F0F-96EC-49FFE86E426A}" destId="{1C02A748-104A-43CE-8CA1-631A5D347706}" srcOrd="0" destOrd="0" presId="urn:microsoft.com/office/officeart/2005/8/layout/vList2"/>
    <dgm:cxn modelId="{3934F02A-818F-4CA4-B367-07A2FE136561}" type="presOf" srcId="{C67C7D8C-B986-4E8A-B379-D78F7BFFB31D}" destId="{B4DE3F08-5ED2-4307-9E85-593030FF87EE}" srcOrd="0" destOrd="0" presId="urn:microsoft.com/office/officeart/2005/8/layout/vList2"/>
    <dgm:cxn modelId="{9FAA39E2-4CD0-41B3-ADA5-42B3E5594CE6}" type="presOf" srcId="{02AA995A-A2BC-480F-AE9F-3F0A4E75C0DA}" destId="{D318E611-DEA9-46CD-91AD-F877EEAE5BA3}" srcOrd="0" destOrd="0" presId="urn:microsoft.com/office/officeart/2005/8/layout/vList2"/>
    <dgm:cxn modelId="{E9B56B1E-1DD0-4419-90C4-34C398E2C3D5}" type="presOf" srcId="{F7E95126-7349-4652-A645-4DCF96676272}" destId="{E896E989-4A61-4475-A566-A839F0A90441}" srcOrd="0" destOrd="0" presId="urn:microsoft.com/office/officeart/2005/8/layout/vList2"/>
    <dgm:cxn modelId="{683189F3-E2A3-4938-9450-DE6406932BC8}" srcId="{CABF121E-EEEF-4F0F-96EC-49FFE86E426A}" destId="{F7E95126-7349-4652-A645-4DCF96676272}" srcOrd="0" destOrd="0" parTransId="{7A35326B-1553-4952-A0C4-5C972FD50361}" sibTransId="{3A9ED643-1471-4D98-95F3-C6389E75FCED}"/>
    <dgm:cxn modelId="{D8501BA9-7B8F-4325-AFE3-DFF52959BB8D}" srcId="{CABF121E-EEEF-4F0F-96EC-49FFE86E426A}" destId="{2507E9B9-4724-412F-A0BB-E6990B425C6C}" srcOrd="3" destOrd="0" parTransId="{12260B75-9837-4BCF-AA6E-3CC22A36FB4C}" sibTransId="{79F8EC6A-5C40-4C80-86E9-DBB410D51F95}"/>
    <dgm:cxn modelId="{7F1CFA03-018F-43E0-8FFB-67838CB9B5D1}" srcId="{CABF121E-EEEF-4F0F-96EC-49FFE86E426A}" destId="{516EC295-8C22-41ED-9BFC-B145AA860308}" srcOrd="2" destOrd="0" parTransId="{B441B6A1-E358-47BE-925B-FA71FB5545C4}" sibTransId="{06149CFD-5296-4757-AA58-B100164ACFA1}"/>
    <dgm:cxn modelId="{B34ACB05-4C46-4393-B4F2-71B1C8BFBF6C}" srcId="{CABF121E-EEEF-4F0F-96EC-49FFE86E426A}" destId="{F557F6FD-385D-4FE6-B635-789EDF85FD9C}" srcOrd="1" destOrd="0" parTransId="{F9182DD9-D1BF-42CA-9EF0-48D940F5ECF3}" sibTransId="{C9D1CAE8-261E-4270-8F47-BB1A8983F246}"/>
    <dgm:cxn modelId="{7D3A166A-C474-4A67-8569-E96136DB801A}" type="presOf" srcId="{516EC295-8C22-41ED-9BFC-B145AA860308}" destId="{DC0B858B-0AB9-4438-A542-B5F6494AF719}" srcOrd="0" destOrd="0" presId="urn:microsoft.com/office/officeart/2005/8/layout/vList2"/>
    <dgm:cxn modelId="{C3F6FB00-1094-4EB2-9DC3-DC24494B59D1}" type="presParOf" srcId="{1C02A748-104A-43CE-8CA1-631A5D347706}" destId="{E896E989-4A61-4475-A566-A839F0A90441}" srcOrd="0" destOrd="0" presId="urn:microsoft.com/office/officeart/2005/8/layout/vList2"/>
    <dgm:cxn modelId="{03C8B549-5F65-42D5-A164-988E880CF504}" type="presParOf" srcId="{1C02A748-104A-43CE-8CA1-631A5D347706}" destId="{C4896DF3-0E6E-45DD-9552-F4043B6D18E0}" srcOrd="1" destOrd="0" presId="urn:microsoft.com/office/officeart/2005/8/layout/vList2"/>
    <dgm:cxn modelId="{2271E101-E8AE-4483-8018-19DC7039779F}" type="presParOf" srcId="{1C02A748-104A-43CE-8CA1-631A5D347706}" destId="{C21F53CE-CC2A-4739-8C49-D65F1CD66C11}" srcOrd="2" destOrd="0" presId="urn:microsoft.com/office/officeart/2005/8/layout/vList2"/>
    <dgm:cxn modelId="{44A51C04-B751-4CF1-B7B3-BE90807E5C48}" type="presParOf" srcId="{1C02A748-104A-43CE-8CA1-631A5D347706}" destId="{D98B9E35-5F2A-49CF-8EA7-E467E66DECC0}" srcOrd="3" destOrd="0" presId="urn:microsoft.com/office/officeart/2005/8/layout/vList2"/>
    <dgm:cxn modelId="{69738CAC-1D66-4D98-946F-E8E947C4FBA3}" type="presParOf" srcId="{1C02A748-104A-43CE-8CA1-631A5D347706}" destId="{DC0B858B-0AB9-4438-A542-B5F6494AF719}" srcOrd="4" destOrd="0" presId="urn:microsoft.com/office/officeart/2005/8/layout/vList2"/>
    <dgm:cxn modelId="{D6C287E6-30B9-4F62-A9A3-443209E33FD5}" type="presParOf" srcId="{1C02A748-104A-43CE-8CA1-631A5D347706}" destId="{5FFE9178-37A6-4616-B63F-B671B419C666}" srcOrd="5" destOrd="0" presId="urn:microsoft.com/office/officeart/2005/8/layout/vList2"/>
    <dgm:cxn modelId="{0C100311-7EDC-4540-A67E-417D44FAE646}" type="presParOf" srcId="{1C02A748-104A-43CE-8CA1-631A5D347706}" destId="{C84F53FF-6211-46BF-910D-EA780B50F6C1}" srcOrd="6" destOrd="0" presId="urn:microsoft.com/office/officeart/2005/8/layout/vList2"/>
    <dgm:cxn modelId="{CA900B5B-3168-4AFF-B262-B11F110537E7}" type="presParOf" srcId="{1C02A748-104A-43CE-8CA1-631A5D347706}" destId="{0CACF598-3420-4A6E-8CAA-20CD444E0F1B}" srcOrd="7" destOrd="0" presId="urn:microsoft.com/office/officeart/2005/8/layout/vList2"/>
    <dgm:cxn modelId="{26AC5385-535A-45CC-A4E4-C0DAB643D3EA}" type="presParOf" srcId="{1C02A748-104A-43CE-8CA1-631A5D347706}" destId="{D318E611-DEA9-46CD-91AD-F877EEAE5BA3}" srcOrd="8" destOrd="0" presId="urn:microsoft.com/office/officeart/2005/8/layout/vList2"/>
    <dgm:cxn modelId="{F6BA2118-FAB0-4317-B80E-55FD7D47990B}" type="presParOf" srcId="{1C02A748-104A-43CE-8CA1-631A5D347706}" destId="{FB578C18-D2BB-44C8-B8F8-A8FF91CA977A}" srcOrd="9" destOrd="0" presId="urn:microsoft.com/office/officeart/2005/8/layout/vList2"/>
    <dgm:cxn modelId="{5ADABBC9-0FAB-4AF2-A8EC-F7BB79A1BB41}" type="presParOf" srcId="{1C02A748-104A-43CE-8CA1-631A5D347706}" destId="{B4DE3F08-5ED2-4307-9E85-593030FF87EE}" srcOrd="1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5F02119-F43C-4EAE-9439-01EECB887D6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5CC4EB0F-D735-463D-BAE2-ED4C3207C57D}">
      <dgm:prSet phldrT="[Tekst]" custT="1">
        <dgm:style>
          <a:lnRef idx="1">
            <a:schemeClr val="accent2"/>
          </a:lnRef>
          <a:fillRef idx="2">
            <a:schemeClr val="accent2"/>
          </a:fillRef>
          <a:effectRef idx="1">
            <a:schemeClr val="accent2"/>
          </a:effectRef>
          <a:fontRef idx="minor">
            <a:schemeClr val="dk1"/>
          </a:fontRef>
        </dgm:style>
      </dgm:prSet>
      <dgm:spPr/>
      <dgm:t>
        <a:bodyPr/>
        <a:lstStyle/>
        <a:p>
          <a:pPr marL="0" marR="0" lvl="1" indent="0" algn="just" defTabSz="914400" eaLnBrk="1" fontAlgn="auto" latinLnBrk="0" hangingPunct="1">
            <a:lnSpc>
              <a:spcPct val="100000"/>
            </a:lnSpc>
            <a:spcBef>
              <a:spcPts val="0"/>
            </a:spcBef>
            <a:spcAft>
              <a:spcPts val="0"/>
            </a:spcAft>
            <a:buClrTx/>
            <a:buSzTx/>
            <a:buFontTx/>
            <a:buNone/>
            <a:tabLst/>
            <a:defRPr/>
          </a:pPr>
          <a:r>
            <a:rPr lang="pl-PL" sz="2800" b="1" dirty="0" smtClean="0">
              <a:solidFill>
                <a:srgbClr val="008000"/>
              </a:solidFill>
              <a:latin typeface="Times New Roman" pitchFamily="18" charset="0"/>
            </a:rPr>
            <a:t>powiadomienie o zdarzeniu mogącym być zakwalifikowanym jako wypadek przy pracy </a:t>
          </a:r>
          <a:r>
            <a:rPr lang="pl-PL" sz="2800" b="1" dirty="0" err="1" smtClean="0">
              <a:solidFill>
                <a:srgbClr val="008000"/>
              </a:solidFill>
              <a:latin typeface="Times New Roman" pitchFamily="18" charset="0"/>
            </a:rPr>
            <a:t>j.w</a:t>
          </a:r>
          <a:r>
            <a:rPr lang="pl-PL" sz="2800" b="1" dirty="0" smtClean="0">
              <a:solidFill>
                <a:srgbClr val="008000"/>
              </a:solidFill>
              <a:latin typeface="Times New Roman" pitchFamily="18" charset="0"/>
            </a:rPr>
            <a:t>.</a:t>
          </a:r>
        </a:p>
        <a:p>
          <a:pPr defTabSz="1466850">
            <a:lnSpc>
              <a:spcPct val="90000"/>
            </a:lnSpc>
            <a:spcAft>
              <a:spcPct val="35000"/>
            </a:spcAft>
          </a:pPr>
          <a:endParaRPr lang="pl-PL" dirty="0"/>
        </a:p>
      </dgm:t>
    </dgm:pt>
    <dgm:pt modelId="{FDA7B220-3A1D-4F61-B5BA-724E72D4132D}" type="parTrans" cxnId="{35496177-86FB-4B78-997B-CD0A869743E9}">
      <dgm:prSet/>
      <dgm:spPr/>
      <dgm:t>
        <a:bodyPr/>
        <a:lstStyle/>
        <a:p>
          <a:endParaRPr lang="pl-PL"/>
        </a:p>
      </dgm:t>
    </dgm:pt>
    <dgm:pt modelId="{FBBF66D0-D474-4991-97A4-714BC9BD83F9}" type="sibTrans" cxnId="{35496177-86FB-4B78-997B-CD0A869743E9}">
      <dgm:prSet/>
      <dgm:spPr/>
      <dgm:t>
        <a:bodyPr/>
        <a:lstStyle/>
        <a:p>
          <a:endParaRPr lang="pl-PL"/>
        </a:p>
      </dgm:t>
    </dgm:pt>
    <dgm:pt modelId="{A805FEEE-2711-4060-9B97-CB3994EDA69D}">
      <dgm:prSet phldrT="[Tekst]" custT="1">
        <dgm:style>
          <a:lnRef idx="1">
            <a:schemeClr val="accent2"/>
          </a:lnRef>
          <a:fillRef idx="2">
            <a:schemeClr val="accent2"/>
          </a:fillRef>
          <a:effectRef idx="1">
            <a:schemeClr val="accent2"/>
          </a:effectRef>
          <a:fontRef idx="minor">
            <a:schemeClr val="dk1"/>
          </a:fontRef>
        </dgm:style>
      </dgm:prSet>
      <dgm:spPr/>
      <dgm:t>
        <a:bodyPr/>
        <a:lstStyle/>
        <a:p>
          <a:pPr marL="0" marR="0" lvl="1" indent="0" algn="just" defTabSz="914400" eaLnBrk="1" fontAlgn="auto" latinLnBrk="0" hangingPunct="1">
            <a:lnSpc>
              <a:spcPct val="100000"/>
            </a:lnSpc>
            <a:spcBef>
              <a:spcPts val="0"/>
            </a:spcBef>
            <a:spcAft>
              <a:spcPts val="0"/>
            </a:spcAft>
            <a:buClrTx/>
            <a:buSzTx/>
            <a:buFontTx/>
            <a:buNone/>
            <a:tabLst/>
            <a:defRPr/>
          </a:pPr>
          <a:r>
            <a:rPr lang="pl-PL" sz="2800" b="1" dirty="0" smtClean="0">
              <a:solidFill>
                <a:srgbClr val="008000"/>
              </a:solidFill>
              <a:latin typeface="Times New Roman" pitchFamily="18" charset="0"/>
            </a:rPr>
            <a:t>bez zbędnej zwłoki,</a:t>
          </a:r>
        </a:p>
      </dgm:t>
    </dgm:pt>
    <dgm:pt modelId="{E92EAD66-02CC-4AFD-81DE-BF97ACA2AABF}" type="parTrans" cxnId="{9EB7A841-45EF-4041-B87F-241DE9528B84}">
      <dgm:prSet/>
      <dgm:spPr/>
      <dgm:t>
        <a:bodyPr/>
        <a:lstStyle/>
        <a:p>
          <a:endParaRPr lang="pl-PL"/>
        </a:p>
      </dgm:t>
    </dgm:pt>
    <dgm:pt modelId="{96F89228-10A1-4A75-A367-55C06BE73632}" type="sibTrans" cxnId="{9EB7A841-45EF-4041-B87F-241DE9528B84}">
      <dgm:prSet/>
      <dgm:spPr/>
      <dgm:t>
        <a:bodyPr/>
        <a:lstStyle/>
        <a:p>
          <a:endParaRPr lang="pl-PL"/>
        </a:p>
      </dgm:t>
    </dgm:pt>
    <dgm:pt modelId="{54F9CB44-2B25-4474-A295-13F080BEBB19}">
      <dgm:prSet phldrT="[Tekst]" custT="1">
        <dgm:style>
          <a:lnRef idx="1">
            <a:schemeClr val="accent2"/>
          </a:lnRef>
          <a:fillRef idx="2">
            <a:schemeClr val="accent2"/>
          </a:fillRef>
          <a:effectRef idx="1">
            <a:schemeClr val="accent2"/>
          </a:effectRef>
          <a:fontRef idx="minor">
            <a:schemeClr val="dk1"/>
          </a:fontRef>
        </dgm:style>
      </dgm:prSet>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pl-PL" sz="2800" b="1" dirty="0" smtClean="0">
              <a:solidFill>
                <a:srgbClr val="008000"/>
              </a:solidFill>
              <a:latin typeface="Times New Roman" pitchFamily="18" charset="0"/>
            </a:rPr>
            <a:t>Pojęcie niezwłoczności:</a:t>
          </a:r>
        </a:p>
      </dgm:t>
    </dgm:pt>
    <dgm:pt modelId="{727A91AB-619E-4897-B006-526B40DA486F}" type="sibTrans" cxnId="{7D7AA5DF-FF72-49CD-9E66-3BE45D24CFD6}">
      <dgm:prSet/>
      <dgm:spPr/>
      <dgm:t>
        <a:bodyPr/>
        <a:lstStyle/>
        <a:p>
          <a:endParaRPr lang="pl-PL"/>
        </a:p>
      </dgm:t>
    </dgm:pt>
    <dgm:pt modelId="{F1ED7ED0-C69F-4F02-8BDC-7B3EBBA20D35}" type="parTrans" cxnId="{7D7AA5DF-FF72-49CD-9E66-3BE45D24CFD6}">
      <dgm:prSet/>
      <dgm:spPr/>
      <dgm:t>
        <a:bodyPr/>
        <a:lstStyle/>
        <a:p>
          <a:endParaRPr lang="pl-PL"/>
        </a:p>
      </dgm:t>
    </dgm:pt>
    <dgm:pt modelId="{F776840D-B44B-4691-9C61-FF49FEF60A5B}" type="pres">
      <dgm:prSet presAssocID="{75F02119-F43C-4EAE-9439-01EECB887D68}" presName="linear" presStyleCnt="0">
        <dgm:presLayoutVars>
          <dgm:dir/>
          <dgm:animLvl val="lvl"/>
          <dgm:resizeHandles val="exact"/>
        </dgm:presLayoutVars>
      </dgm:prSet>
      <dgm:spPr/>
      <dgm:t>
        <a:bodyPr/>
        <a:lstStyle/>
        <a:p>
          <a:endParaRPr lang="pl-PL"/>
        </a:p>
      </dgm:t>
    </dgm:pt>
    <dgm:pt modelId="{C98553D6-BC2B-498C-9CA4-70C66245E3B6}" type="pres">
      <dgm:prSet presAssocID="{54F9CB44-2B25-4474-A295-13F080BEBB19}" presName="parentLin" presStyleCnt="0"/>
      <dgm:spPr/>
    </dgm:pt>
    <dgm:pt modelId="{23FD9649-4D30-4BF2-977D-E39A9E1801C3}" type="pres">
      <dgm:prSet presAssocID="{54F9CB44-2B25-4474-A295-13F080BEBB19}" presName="parentLeftMargin" presStyleLbl="node1" presStyleIdx="0" presStyleCnt="3"/>
      <dgm:spPr/>
      <dgm:t>
        <a:bodyPr/>
        <a:lstStyle/>
        <a:p>
          <a:endParaRPr lang="pl-PL"/>
        </a:p>
      </dgm:t>
    </dgm:pt>
    <dgm:pt modelId="{12E8B143-E132-4A18-8F71-B18ACA1F2134}" type="pres">
      <dgm:prSet presAssocID="{54F9CB44-2B25-4474-A295-13F080BEBB19}" presName="parentText" presStyleLbl="node1" presStyleIdx="0" presStyleCnt="3" custScaleX="142857" custLinFactNeighborX="-43396" custLinFactNeighborY="19921">
        <dgm:presLayoutVars>
          <dgm:chMax val="0"/>
          <dgm:bulletEnabled val="1"/>
        </dgm:presLayoutVars>
      </dgm:prSet>
      <dgm:spPr/>
      <dgm:t>
        <a:bodyPr/>
        <a:lstStyle/>
        <a:p>
          <a:endParaRPr lang="pl-PL"/>
        </a:p>
      </dgm:t>
    </dgm:pt>
    <dgm:pt modelId="{12B6A1FF-5F6A-4D5A-ABBD-0846267C01D8}" type="pres">
      <dgm:prSet presAssocID="{54F9CB44-2B25-4474-A295-13F080BEBB19}" presName="negativeSpace" presStyleCnt="0"/>
      <dgm:spPr/>
    </dgm:pt>
    <dgm:pt modelId="{FD17F06E-5A3D-4497-BB79-A56AE43583F5}" type="pres">
      <dgm:prSet presAssocID="{54F9CB44-2B25-4474-A295-13F080BEBB19}" presName="childText" presStyleLbl="conFgAcc1" presStyleIdx="0" presStyleCnt="3">
        <dgm:presLayoutVars>
          <dgm:bulletEnabled val="1"/>
        </dgm:presLayoutVars>
      </dgm:prSet>
      <dgm:spPr/>
    </dgm:pt>
    <dgm:pt modelId="{D45057BD-3BDC-4EB2-BBDB-FDD3CBCBD0B2}" type="pres">
      <dgm:prSet presAssocID="{727A91AB-619E-4897-B006-526B40DA486F}" presName="spaceBetweenRectangles" presStyleCnt="0"/>
      <dgm:spPr/>
    </dgm:pt>
    <dgm:pt modelId="{21BE7CF1-7ADC-4E72-BA25-8DB03770824A}" type="pres">
      <dgm:prSet presAssocID="{A805FEEE-2711-4060-9B97-CB3994EDA69D}" presName="parentLin" presStyleCnt="0"/>
      <dgm:spPr/>
    </dgm:pt>
    <dgm:pt modelId="{C55F1BBC-3DDA-49A7-A532-A8D1376866C7}" type="pres">
      <dgm:prSet presAssocID="{A805FEEE-2711-4060-9B97-CB3994EDA69D}" presName="parentLeftMargin" presStyleLbl="node1" presStyleIdx="0" presStyleCnt="3"/>
      <dgm:spPr/>
      <dgm:t>
        <a:bodyPr/>
        <a:lstStyle/>
        <a:p>
          <a:endParaRPr lang="pl-PL"/>
        </a:p>
      </dgm:t>
    </dgm:pt>
    <dgm:pt modelId="{C9D7BDCD-B0A3-450C-A50F-3227636CD9FF}" type="pres">
      <dgm:prSet presAssocID="{A805FEEE-2711-4060-9B97-CB3994EDA69D}" presName="parentText" presStyleLbl="node1" presStyleIdx="1" presStyleCnt="3">
        <dgm:presLayoutVars>
          <dgm:chMax val="0"/>
          <dgm:bulletEnabled val="1"/>
        </dgm:presLayoutVars>
      </dgm:prSet>
      <dgm:spPr/>
      <dgm:t>
        <a:bodyPr/>
        <a:lstStyle/>
        <a:p>
          <a:endParaRPr lang="pl-PL"/>
        </a:p>
      </dgm:t>
    </dgm:pt>
    <dgm:pt modelId="{BD11C8F9-0275-43EB-8CF7-CBC066EEAF6B}" type="pres">
      <dgm:prSet presAssocID="{A805FEEE-2711-4060-9B97-CB3994EDA69D}" presName="negativeSpace" presStyleCnt="0"/>
      <dgm:spPr/>
    </dgm:pt>
    <dgm:pt modelId="{912DB97D-B9A9-484B-BCCA-C9A6DDF36737}" type="pres">
      <dgm:prSet presAssocID="{A805FEEE-2711-4060-9B97-CB3994EDA69D}" presName="childText" presStyleLbl="conFgAcc1" presStyleIdx="1" presStyleCnt="3">
        <dgm:presLayoutVars>
          <dgm:bulletEnabled val="1"/>
        </dgm:presLayoutVars>
      </dgm:prSet>
      <dgm:spPr/>
    </dgm:pt>
    <dgm:pt modelId="{8E204E4F-32E1-495A-A2B0-D536620AD5BC}" type="pres">
      <dgm:prSet presAssocID="{96F89228-10A1-4A75-A367-55C06BE73632}" presName="spaceBetweenRectangles" presStyleCnt="0"/>
      <dgm:spPr/>
    </dgm:pt>
    <dgm:pt modelId="{06159EA4-8C7D-430E-85D5-3EAAFFA1D945}" type="pres">
      <dgm:prSet presAssocID="{5CC4EB0F-D735-463D-BAE2-ED4C3207C57D}" presName="parentLin" presStyleCnt="0"/>
      <dgm:spPr/>
    </dgm:pt>
    <dgm:pt modelId="{6073370A-7CBB-43A0-9A0B-63A06C8429F1}" type="pres">
      <dgm:prSet presAssocID="{5CC4EB0F-D735-463D-BAE2-ED4C3207C57D}" presName="parentLeftMargin" presStyleLbl="node1" presStyleIdx="1" presStyleCnt="3"/>
      <dgm:spPr/>
      <dgm:t>
        <a:bodyPr/>
        <a:lstStyle/>
        <a:p>
          <a:endParaRPr lang="pl-PL"/>
        </a:p>
      </dgm:t>
    </dgm:pt>
    <dgm:pt modelId="{D7CFFEFE-2301-4F06-9932-5A872B08A4AF}" type="pres">
      <dgm:prSet presAssocID="{5CC4EB0F-D735-463D-BAE2-ED4C3207C57D}" presName="parentText" presStyleLbl="node1" presStyleIdx="2" presStyleCnt="3" custScaleX="142857">
        <dgm:presLayoutVars>
          <dgm:chMax val="0"/>
          <dgm:bulletEnabled val="1"/>
        </dgm:presLayoutVars>
      </dgm:prSet>
      <dgm:spPr/>
      <dgm:t>
        <a:bodyPr/>
        <a:lstStyle/>
        <a:p>
          <a:endParaRPr lang="pl-PL"/>
        </a:p>
      </dgm:t>
    </dgm:pt>
    <dgm:pt modelId="{41047D45-07A2-4B9A-8831-BC9666BEBB3F}" type="pres">
      <dgm:prSet presAssocID="{5CC4EB0F-D735-463D-BAE2-ED4C3207C57D}" presName="negativeSpace" presStyleCnt="0"/>
      <dgm:spPr/>
    </dgm:pt>
    <dgm:pt modelId="{5A4E2655-9ECD-47C8-82FA-6B8ABF25448E}" type="pres">
      <dgm:prSet presAssocID="{5CC4EB0F-D735-463D-BAE2-ED4C3207C57D}" presName="childText" presStyleLbl="conFgAcc1" presStyleIdx="2" presStyleCnt="3">
        <dgm:presLayoutVars>
          <dgm:bulletEnabled val="1"/>
        </dgm:presLayoutVars>
      </dgm:prSet>
      <dgm:spPr/>
    </dgm:pt>
  </dgm:ptLst>
  <dgm:cxnLst>
    <dgm:cxn modelId="{D90941B9-B16E-4603-AA0F-F2EE1E13EB05}" type="presOf" srcId="{54F9CB44-2B25-4474-A295-13F080BEBB19}" destId="{23FD9649-4D30-4BF2-977D-E39A9E1801C3}" srcOrd="0" destOrd="0" presId="urn:microsoft.com/office/officeart/2005/8/layout/list1"/>
    <dgm:cxn modelId="{7D7AA5DF-FF72-49CD-9E66-3BE45D24CFD6}" srcId="{75F02119-F43C-4EAE-9439-01EECB887D68}" destId="{54F9CB44-2B25-4474-A295-13F080BEBB19}" srcOrd="0" destOrd="0" parTransId="{F1ED7ED0-C69F-4F02-8BDC-7B3EBBA20D35}" sibTransId="{727A91AB-619E-4897-B006-526B40DA486F}"/>
    <dgm:cxn modelId="{3363DFB5-B278-4FD9-8C90-7D6819621142}" type="presOf" srcId="{A805FEEE-2711-4060-9B97-CB3994EDA69D}" destId="{C55F1BBC-3DDA-49A7-A532-A8D1376866C7}" srcOrd="0" destOrd="0" presId="urn:microsoft.com/office/officeart/2005/8/layout/list1"/>
    <dgm:cxn modelId="{F497C784-15E1-4103-AE7C-A78B8D9E850E}" type="presOf" srcId="{5CC4EB0F-D735-463D-BAE2-ED4C3207C57D}" destId="{D7CFFEFE-2301-4F06-9932-5A872B08A4AF}" srcOrd="1" destOrd="0" presId="urn:microsoft.com/office/officeart/2005/8/layout/list1"/>
    <dgm:cxn modelId="{35496177-86FB-4B78-997B-CD0A869743E9}" srcId="{75F02119-F43C-4EAE-9439-01EECB887D68}" destId="{5CC4EB0F-D735-463D-BAE2-ED4C3207C57D}" srcOrd="2" destOrd="0" parTransId="{FDA7B220-3A1D-4F61-B5BA-724E72D4132D}" sibTransId="{FBBF66D0-D474-4991-97A4-714BC9BD83F9}"/>
    <dgm:cxn modelId="{59DB6FDD-BD5A-42FB-8626-873E1F59A023}" type="presOf" srcId="{75F02119-F43C-4EAE-9439-01EECB887D68}" destId="{F776840D-B44B-4691-9C61-FF49FEF60A5B}" srcOrd="0" destOrd="0" presId="urn:microsoft.com/office/officeart/2005/8/layout/list1"/>
    <dgm:cxn modelId="{CBA7B804-92CE-4610-881C-905E23414A26}" type="presOf" srcId="{54F9CB44-2B25-4474-A295-13F080BEBB19}" destId="{12E8B143-E132-4A18-8F71-B18ACA1F2134}" srcOrd="1" destOrd="0" presId="urn:microsoft.com/office/officeart/2005/8/layout/list1"/>
    <dgm:cxn modelId="{9EB7A841-45EF-4041-B87F-241DE9528B84}" srcId="{75F02119-F43C-4EAE-9439-01EECB887D68}" destId="{A805FEEE-2711-4060-9B97-CB3994EDA69D}" srcOrd="1" destOrd="0" parTransId="{E92EAD66-02CC-4AFD-81DE-BF97ACA2AABF}" sibTransId="{96F89228-10A1-4A75-A367-55C06BE73632}"/>
    <dgm:cxn modelId="{90322A3D-46CB-4E49-A234-CD86A0552F72}" type="presOf" srcId="{A805FEEE-2711-4060-9B97-CB3994EDA69D}" destId="{C9D7BDCD-B0A3-450C-A50F-3227636CD9FF}" srcOrd="1" destOrd="0" presId="urn:microsoft.com/office/officeart/2005/8/layout/list1"/>
    <dgm:cxn modelId="{95B068FD-7321-4846-91AF-E362A04784B1}" type="presOf" srcId="{5CC4EB0F-D735-463D-BAE2-ED4C3207C57D}" destId="{6073370A-7CBB-43A0-9A0B-63A06C8429F1}" srcOrd="0" destOrd="0" presId="urn:microsoft.com/office/officeart/2005/8/layout/list1"/>
    <dgm:cxn modelId="{64789487-EE53-43DA-99A1-7B23A0DDC067}" type="presParOf" srcId="{F776840D-B44B-4691-9C61-FF49FEF60A5B}" destId="{C98553D6-BC2B-498C-9CA4-70C66245E3B6}" srcOrd="0" destOrd="0" presId="urn:microsoft.com/office/officeart/2005/8/layout/list1"/>
    <dgm:cxn modelId="{F5A062CF-3D73-46E9-92D8-43C97F2FDF9E}" type="presParOf" srcId="{C98553D6-BC2B-498C-9CA4-70C66245E3B6}" destId="{23FD9649-4D30-4BF2-977D-E39A9E1801C3}" srcOrd="0" destOrd="0" presId="urn:microsoft.com/office/officeart/2005/8/layout/list1"/>
    <dgm:cxn modelId="{1447CB82-DFB4-4B54-80C1-37F921FDBE8B}" type="presParOf" srcId="{C98553D6-BC2B-498C-9CA4-70C66245E3B6}" destId="{12E8B143-E132-4A18-8F71-B18ACA1F2134}" srcOrd="1" destOrd="0" presId="urn:microsoft.com/office/officeart/2005/8/layout/list1"/>
    <dgm:cxn modelId="{8C44090F-AC65-4904-A642-CC41E8A24FF4}" type="presParOf" srcId="{F776840D-B44B-4691-9C61-FF49FEF60A5B}" destId="{12B6A1FF-5F6A-4D5A-ABBD-0846267C01D8}" srcOrd="1" destOrd="0" presId="urn:microsoft.com/office/officeart/2005/8/layout/list1"/>
    <dgm:cxn modelId="{4570F050-D7EB-4EBA-AC53-5AC040B2D153}" type="presParOf" srcId="{F776840D-B44B-4691-9C61-FF49FEF60A5B}" destId="{FD17F06E-5A3D-4497-BB79-A56AE43583F5}" srcOrd="2" destOrd="0" presId="urn:microsoft.com/office/officeart/2005/8/layout/list1"/>
    <dgm:cxn modelId="{AA329AB0-5A1F-4B14-8D67-FB4B2A243B5B}" type="presParOf" srcId="{F776840D-B44B-4691-9C61-FF49FEF60A5B}" destId="{D45057BD-3BDC-4EB2-BBDB-FDD3CBCBD0B2}" srcOrd="3" destOrd="0" presId="urn:microsoft.com/office/officeart/2005/8/layout/list1"/>
    <dgm:cxn modelId="{2B9FF64A-D407-4AB7-8298-42D78003DD21}" type="presParOf" srcId="{F776840D-B44B-4691-9C61-FF49FEF60A5B}" destId="{21BE7CF1-7ADC-4E72-BA25-8DB03770824A}" srcOrd="4" destOrd="0" presId="urn:microsoft.com/office/officeart/2005/8/layout/list1"/>
    <dgm:cxn modelId="{B714378D-6197-413C-B7CD-BF9EE397CD0D}" type="presParOf" srcId="{21BE7CF1-7ADC-4E72-BA25-8DB03770824A}" destId="{C55F1BBC-3DDA-49A7-A532-A8D1376866C7}" srcOrd="0" destOrd="0" presId="urn:microsoft.com/office/officeart/2005/8/layout/list1"/>
    <dgm:cxn modelId="{F17D5DA9-2157-4DBA-B1AF-FF45725685EA}" type="presParOf" srcId="{21BE7CF1-7ADC-4E72-BA25-8DB03770824A}" destId="{C9D7BDCD-B0A3-450C-A50F-3227636CD9FF}" srcOrd="1" destOrd="0" presId="urn:microsoft.com/office/officeart/2005/8/layout/list1"/>
    <dgm:cxn modelId="{1F6863C4-A686-403B-9F65-6DBC8C0072DB}" type="presParOf" srcId="{F776840D-B44B-4691-9C61-FF49FEF60A5B}" destId="{BD11C8F9-0275-43EB-8CF7-CBC066EEAF6B}" srcOrd="5" destOrd="0" presId="urn:microsoft.com/office/officeart/2005/8/layout/list1"/>
    <dgm:cxn modelId="{60F65752-84D5-4E9E-BABB-61E730758114}" type="presParOf" srcId="{F776840D-B44B-4691-9C61-FF49FEF60A5B}" destId="{912DB97D-B9A9-484B-BCCA-C9A6DDF36737}" srcOrd="6" destOrd="0" presId="urn:microsoft.com/office/officeart/2005/8/layout/list1"/>
    <dgm:cxn modelId="{E31527B5-37F5-4322-ACCE-85946A37A57C}" type="presParOf" srcId="{F776840D-B44B-4691-9C61-FF49FEF60A5B}" destId="{8E204E4F-32E1-495A-A2B0-D536620AD5BC}" srcOrd="7" destOrd="0" presId="urn:microsoft.com/office/officeart/2005/8/layout/list1"/>
    <dgm:cxn modelId="{6284514B-950B-4178-865D-F715228316DB}" type="presParOf" srcId="{F776840D-B44B-4691-9C61-FF49FEF60A5B}" destId="{06159EA4-8C7D-430E-85D5-3EAAFFA1D945}" srcOrd="8" destOrd="0" presId="urn:microsoft.com/office/officeart/2005/8/layout/list1"/>
    <dgm:cxn modelId="{D54FDEE8-2F3A-40E2-A9DA-78F14265C2D3}" type="presParOf" srcId="{06159EA4-8C7D-430E-85D5-3EAAFFA1D945}" destId="{6073370A-7CBB-43A0-9A0B-63A06C8429F1}" srcOrd="0" destOrd="0" presId="urn:microsoft.com/office/officeart/2005/8/layout/list1"/>
    <dgm:cxn modelId="{28DBDF76-B4E4-47F3-9C81-6C168098DC0B}" type="presParOf" srcId="{06159EA4-8C7D-430E-85D5-3EAAFFA1D945}" destId="{D7CFFEFE-2301-4F06-9932-5A872B08A4AF}" srcOrd="1" destOrd="0" presId="urn:microsoft.com/office/officeart/2005/8/layout/list1"/>
    <dgm:cxn modelId="{D9DD2060-934A-41C2-A6FC-8CEE91FA8225}" type="presParOf" srcId="{F776840D-B44B-4691-9C61-FF49FEF60A5B}" destId="{41047D45-07A2-4B9A-8831-BC9666BEBB3F}" srcOrd="9" destOrd="0" presId="urn:microsoft.com/office/officeart/2005/8/layout/list1"/>
    <dgm:cxn modelId="{CDC506D9-5623-4FDD-B424-D017817E1E37}" type="presParOf" srcId="{F776840D-B44B-4691-9C61-FF49FEF60A5B}" destId="{5A4E2655-9ECD-47C8-82FA-6B8ABF25448E}"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C3B686A-09B8-4814-A6E2-4B5B1AC5B1E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BEC4FA67-B9CC-4A2A-8F04-A99AD76CCB1C}">
      <dgm:prSet phldrT="[Tekst]">
        <dgm:style>
          <a:lnRef idx="1">
            <a:schemeClr val="accent2"/>
          </a:lnRef>
          <a:fillRef idx="2">
            <a:schemeClr val="accent2"/>
          </a:fillRef>
          <a:effectRef idx="1">
            <a:schemeClr val="accent2"/>
          </a:effectRef>
          <a:fontRef idx="minor">
            <a:schemeClr val="dk1"/>
          </a:fontRef>
        </dgm:style>
      </dgm:prSet>
      <dgm:spPr/>
      <dgm:t>
        <a:bodyPr/>
        <a:lstStyle/>
        <a:p>
          <a:pPr marL="195263" indent="-195263" algn="just" defTabSz="1200150">
            <a:lnSpc>
              <a:spcPct val="90000"/>
            </a:lnSpc>
            <a:spcBef>
              <a:spcPts val="1200"/>
            </a:spcBef>
            <a:spcAft>
              <a:spcPct val="35000"/>
            </a:spcAft>
            <a:buFont typeface="Monotype Sorts" pitchFamily="2" charset="2"/>
            <a:buNone/>
          </a:pPr>
          <a:r>
            <a:rPr lang="pl-PL" sz="3200" b="1" dirty="0" smtClean="0">
              <a:solidFill>
                <a:srgbClr val="008000"/>
              </a:solidFill>
              <a:latin typeface="Times New Roman" pitchFamily="18" charset="0"/>
            </a:rPr>
            <a:t>Termin rozpoczęcia działania:</a:t>
          </a:r>
        </a:p>
        <a:p>
          <a:pPr marL="390525" marR="0" lvl="1" indent="-4763" algn="just" defTabSz="914400" eaLnBrk="1" fontAlgn="auto" latinLnBrk="0" hangingPunct="1">
            <a:lnSpc>
              <a:spcPct val="100000"/>
            </a:lnSpc>
            <a:spcBef>
              <a:spcPts val="1200"/>
            </a:spcBef>
            <a:spcAft>
              <a:spcPts val="0"/>
            </a:spcAft>
            <a:buClrTx/>
            <a:buSzTx/>
            <a:buFont typeface="Arial" pitchFamily="34" charset="0"/>
            <a:buChar char="•"/>
            <a:tabLst/>
            <a:defRPr/>
          </a:pPr>
          <a:r>
            <a:rPr lang="pl-PL" sz="3000" b="1" dirty="0" smtClean="0">
              <a:solidFill>
                <a:srgbClr val="008000"/>
              </a:solidFill>
              <a:latin typeface="Times New Roman" pitchFamily="18" charset="0"/>
            </a:rPr>
            <a:t>bez zbędnej zwłoki, </a:t>
          </a:r>
        </a:p>
        <a:p>
          <a:pPr marL="390525" marR="0" lvl="1" indent="-4763" algn="just" defTabSz="914400" eaLnBrk="1" fontAlgn="auto" latinLnBrk="0" hangingPunct="1">
            <a:lnSpc>
              <a:spcPct val="100000"/>
            </a:lnSpc>
            <a:spcBef>
              <a:spcPts val="1200"/>
            </a:spcBef>
            <a:spcAft>
              <a:spcPts val="0"/>
            </a:spcAft>
            <a:buClrTx/>
            <a:buSzTx/>
            <a:buFont typeface="Arial" pitchFamily="34" charset="0"/>
            <a:buChar char="•"/>
            <a:tabLst/>
            <a:defRPr/>
          </a:pPr>
          <a:r>
            <a:rPr lang="pl-PL" sz="3000" b="1" dirty="0" smtClean="0">
              <a:solidFill>
                <a:srgbClr val="008000"/>
              </a:solidFill>
              <a:latin typeface="Times New Roman" pitchFamily="18" charset="0"/>
            </a:rPr>
            <a:t>zakres czynności:</a:t>
          </a:r>
        </a:p>
        <a:p>
          <a:pPr defTabSz="1200150">
            <a:lnSpc>
              <a:spcPct val="90000"/>
            </a:lnSpc>
            <a:spcAft>
              <a:spcPct val="35000"/>
            </a:spcAft>
          </a:pPr>
          <a:endParaRPr lang="pl-PL" dirty="0"/>
        </a:p>
      </dgm:t>
    </dgm:pt>
    <dgm:pt modelId="{8EFC90DE-8511-4D54-8A04-47B6AB725E70}" type="parTrans" cxnId="{DEEEB8CD-269B-4A7C-84D2-60DCD66519C6}">
      <dgm:prSet/>
      <dgm:spPr/>
      <dgm:t>
        <a:bodyPr/>
        <a:lstStyle/>
        <a:p>
          <a:endParaRPr lang="pl-PL"/>
        </a:p>
      </dgm:t>
    </dgm:pt>
    <dgm:pt modelId="{9D5E80FC-97DD-4DEC-9E9D-DBDCCFBA6DA2}" type="sibTrans" cxnId="{DEEEB8CD-269B-4A7C-84D2-60DCD66519C6}">
      <dgm:prSet/>
      <dgm:spPr/>
      <dgm:t>
        <a:bodyPr/>
        <a:lstStyle/>
        <a:p>
          <a:endParaRPr lang="pl-PL"/>
        </a:p>
      </dgm:t>
    </dgm:pt>
    <dgm:pt modelId="{F7EE3EDC-1B76-4C9A-BB47-02025463DB35}">
      <dgm:prSet phldrT="[Tekst]" custT="1">
        <dgm:style>
          <a:lnRef idx="1">
            <a:schemeClr val="accent2"/>
          </a:lnRef>
          <a:fillRef idx="2">
            <a:schemeClr val="accent2"/>
          </a:fillRef>
          <a:effectRef idx="1">
            <a:schemeClr val="accent2"/>
          </a:effectRef>
          <a:fontRef idx="minor">
            <a:schemeClr val="dk1"/>
          </a:fontRef>
        </dgm:style>
      </dgm:prSet>
      <dgm:spPr/>
      <dgm:t>
        <a:bodyPr/>
        <a:lstStyle/>
        <a:p>
          <a:pPr marL="581025" lvl="2" indent="0" algn="l">
            <a:spcBef>
              <a:spcPts val="1200"/>
            </a:spcBef>
          </a:pPr>
          <a:r>
            <a:rPr lang="pl-PL" sz="2400" b="1" dirty="0" smtClean="0">
              <a:solidFill>
                <a:srgbClr val="008000"/>
              </a:solidFill>
              <a:latin typeface="Times New Roman" pitchFamily="18" charset="0"/>
            </a:rPr>
            <a:t>oględziny, przesłuchania,</a:t>
          </a:r>
        </a:p>
        <a:p>
          <a:pPr marL="581025" lvl="2" indent="0" algn="l">
            <a:spcBef>
              <a:spcPts val="1200"/>
            </a:spcBef>
          </a:pPr>
          <a:r>
            <a:rPr lang="pl-PL" sz="2400" b="1" dirty="0" smtClean="0">
              <a:solidFill>
                <a:srgbClr val="008000"/>
              </a:solidFill>
              <a:latin typeface="Times New Roman" pitchFamily="18" charset="0"/>
            </a:rPr>
            <a:t>dokumentacja zdjęciowa, szkic,</a:t>
          </a:r>
        </a:p>
        <a:p>
          <a:pPr marL="581025" lvl="2" indent="0" algn="l">
            <a:spcBef>
              <a:spcPts val="1200"/>
            </a:spcBef>
          </a:pPr>
          <a:r>
            <a:rPr lang="pl-PL" sz="2400" b="1" dirty="0" smtClean="0">
              <a:solidFill>
                <a:srgbClr val="008000"/>
              </a:solidFill>
              <a:latin typeface="Times New Roman" pitchFamily="18" charset="0"/>
            </a:rPr>
            <a:t>sporządzenie  protokółu wypadkowego. </a:t>
          </a:r>
        </a:p>
      </dgm:t>
    </dgm:pt>
    <dgm:pt modelId="{3ED85217-4B40-437B-9775-A467B400AF34}" type="parTrans" cxnId="{8CB0AA7D-57D2-4C8B-B969-167E95488510}">
      <dgm:prSet/>
      <dgm:spPr/>
      <dgm:t>
        <a:bodyPr/>
        <a:lstStyle/>
        <a:p>
          <a:endParaRPr lang="pl-PL"/>
        </a:p>
      </dgm:t>
    </dgm:pt>
    <dgm:pt modelId="{BDCE915A-4621-450E-9B20-C7C1682755B8}" type="sibTrans" cxnId="{8CB0AA7D-57D2-4C8B-B969-167E95488510}">
      <dgm:prSet/>
      <dgm:spPr/>
      <dgm:t>
        <a:bodyPr/>
        <a:lstStyle/>
        <a:p>
          <a:endParaRPr lang="pl-PL"/>
        </a:p>
      </dgm:t>
    </dgm:pt>
    <dgm:pt modelId="{E9D5EA6B-44D8-4C9D-86B3-B6415E423C8D}" type="pres">
      <dgm:prSet presAssocID="{BC3B686A-09B8-4814-A6E2-4B5B1AC5B1E6}" presName="linear" presStyleCnt="0">
        <dgm:presLayoutVars>
          <dgm:animLvl val="lvl"/>
          <dgm:resizeHandles val="exact"/>
        </dgm:presLayoutVars>
      </dgm:prSet>
      <dgm:spPr/>
      <dgm:t>
        <a:bodyPr/>
        <a:lstStyle/>
        <a:p>
          <a:endParaRPr lang="pl-PL"/>
        </a:p>
      </dgm:t>
    </dgm:pt>
    <dgm:pt modelId="{AD4A0785-F1E3-43CF-913F-243E14C78397}" type="pres">
      <dgm:prSet presAssocID="{BEC4FA67-B9CC-4A2A-8F04-A99AD76CCB1C}" presName="parentText" presStyleLbl="node1" presStyleIdx="0" presStyleCnt="2" custScaleY="82831" custLinFactX="35127" custLinFactNeighborX="100000" custLinFactNeighborY="-52064">
        <dgm:presLayoutVars>
          <dgm:chMax val="0"/>
          <dgm:bulletEnabled val="1"/>
        </dgm:presLayoutVars>
      </dgm:prSet>
      <dgm:spPr/>
      <dgm:t>
        <a:bodyPr/>
        <a:lstStyle/>
        <a:p>
          <a:endParaRPr lang="pl-PL"/>
        </a:p>
      </dgm:t>
    </dgm:pt>
    <dgm:pt modelId="{3B733B24-7CC7-4C9C-855F-F5D1D0955B7D}" type="pres">
      <dgm:prSet presAssocID="{9D5E80FC-97DD-4DEC-9E9D-DBDCCFBA6DA2}" presName="spacer" presStyleCnt="0"/>
      <dgm:spPr/>
    </dgm:pt>
    <dgm:pt modelId="{49AE398C-3B6F-4505-9143-A2B5783685E9}" type="pres">
      <dgm:prSet presAssocID="{F7EE3EDC-1B76-4C9A-BB47-02025463DB35}" presName="parentText" presStyleLbl="node1" presStyleIdx="1" presStyleCnt="2" custScaleY="61910">
        <dgm:presLayoutVars>
          <dgm:chMax val="0"/>
          <dgm:bulletEnabled val="1"/>
        </dgm:presLayoutVars>
      </dgm:prSet>
      <dgm:spPr/>
      <dgm:t>
        <a:bodyPr/>
        <a:lstStyle/>
        <a:p>
          <a:endParaRPr lang="pl-PL"/>
        </a:p>
      </dgm:t>
    </dgm:pt>
  </dgm:ptLst>
  <dgm:cxnLst>
    <dgm:cxn modelId="{F04FE72B-95D5-4C43-BE5C-CD7ECF0371BE}" type="presOf" srcId="{BEC4FA67-B9CC-4A2A-8F04-A99AD76CCB1C}" destId="{AD4A0785-F1E3-43CF-913F-243E14C78397}" srcOrd="0" destOrd="0" presId="urn:microsoft.com/office/officeart/2005/8/layout/vList2"/>
    <dgm:cxn modelId="{DEEEB8CD-269B-4A7C-84D2-60DCD66519C6}" srcId="{BC3B686A-09B8-4814-A6E2-4B5B1AC5B1E6}" destId="{BEC4FA67-B9CC-4A2A-8F04-A99AD76CCB1C}" srcOrd="0" destOrd="0" parTransId="{8EFC90DE-8511-4D54-8A04-47B6AB725E70}" sibTransId="{9D5E80FC-97DD-4DEC-9E9D-DBDCCFBA6DA2}"/>
    <dgm:cxn modelId="{3DBBC28E-DC99-4892-941F-A2FA0081257F}" type="presOf" srcId="{F7EE3EDC-1B76-4C9A-BB47-02025463DB35}" destId="{49AE398C-3B6F-4505-9143-A2B5783685E9}" srcOrd="0" destOrd="0" presId="urn:microsoft.com/office/officeart/2005/8/layout/vList2"/>
    <dgm:cxn modelId="{8CB0AA7D-57D2-4C8B-B969-167E95488510}" srcId="{BC3B686A-09B8-4814-A6E2-4B5B1AC5B1E6}" destId="{F7EE3EDC-1B76-4C9A-BB47-02025463DB35}" srcOrd="1" destOrd="0" parTransId="{3ED85217-4B40-437B-9775-A467B400AF34}" sibTransId="{BDCE915A-4621-450E-9B20-C7C1682755B8}"/>
    <dgm:cxn modelId="{9460186D-207C-47EB-A2BE-CDBDA05DD868}" type="presOf" srcId="{BC3B686A-09B8-4814-A6E2-4B5B1AC5B1E6}" destId="{E9D5EA6B-44D8-4C9D-86B3-B6415E423C8D}" srcOrd="0" destOrd="0" presId="urn:microsoft.com/office/officeart/2005/8/layout/vList2"/>
    <dgm:cxn modelId="{E8E25CA6-9BDA-4E97-8E6C-0A6F5122A24A}" type="presParOf" srcId="{E9D5EA6B-44D8-4C9D-86B3-B6415E423C8D}" destId="{AD4A0785-F1E3-43CF-913F-243E14C78397}" srcOrd="0" destOrd="0" presId="urn:microsoft.com/office/officeart/2005/8/layout/vList2"/>
    <dgm:cxn modelId="{3EFC7F38-39FD-4904-9B90-F8EA77D87639}" type="presParOf" srcId="{E9D5EA6B-44D8-4C9D-86B3-B6415E423C8D}" destId="{3B733B24-7CC7-4C9C-855F-F5D1D0955B7D}" srcOrd="1" destOrd="0" presId="urn:microsoft.com/office/officeart/2005/8/layout/vList2"/>
    <dgm:cxn modelId="{EDB8FEC9-5116-48F3-BF97-38C52803D467}" type="presParOf" srcId="{E9D5EA6B-44D8-4C9D-86B3-B6415E423C8D}" destId="{49AE398C-3B6F-4505-9143-A2B5783685E9}"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ABF121E-EEEF-4F0F-96EC-49FFE86E42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F7E95126-7349-4652-A645-4DCF96676272}">
      <dgm:prSet custT="1">
        <dgm:style>
          <a:lnRef idx="1">
            <a:schemeClr val="accent1"/>
          </a:lnRef>
          <a:fillRef idx="2">
            <a:schemeClr val="accent1"/>
          </a:fillRef>
          <a:effectRef idx="1">
            <a:schemeClr val="accent1"/>
          </a:effectRef>
          <a:fontRef idx="minor">
            <a:schemeClr val="dk1"/>
          </a:fontRef>
        </dgm:style>
      </dgm:prSet>
      <dgm:spPr/>
      <dgm:t>
        <a:bodyPr/>
        <a:lstStyle/>
        <a:p>
          <a:r>
            <a:rPr lang="pl-PL" sz="2400" b="1" dirty="0" smtClean="0">
              <a:solidFill>
                <a:srgbClr val="00823B"/>
              </a:solidFill>
              <a:latin typeface="+mn-lt"/>
            </a:rPr>
            <a:t>Świadczenia z tytułu  wypadku  przy pracy: </a:t>
          </a:r>
          <a:endParaRPr lang="pl-PL" sz="2400" b="1" dirty="0">
            <a:solidFill>
              <a:srgbClr val="00823B"/>
            </a:solidFill>
            <a:effectLst/>
            <a:latin typeface="+mn-lt"/>
          </a:endParaRPr>
        </a:p>
      </dgm:t>
    </dgm:pt>
    <dgm:pt modelId="{7A35326B-1553-4952-A0C4-5C972FD50361}" type="parTrans" cxnId="{683189F3-E2A3-4938-9450-DE6406932BC8}">
      <dgm:prSet/>
      <dgm:spPr/>
      <dgm:t>
        <a:bodyPr/>
        <a:lstStyle/>
        <a:p>
          <a:endParaRPr lang="pl-PL" sz="2400" b="0">
            <a:solidFill>
              <a:srgbClr val="00823B"/>
            </a:solidFill>
            <a:latin typeface="+mn-lt"/>
          </a:endParaRPr>
        </a:p>
      </dgm:t>
    </dgm:pt>
    <dgm:pt modelId="{3A9ED643-1471-4D98-95F3-C6389E75FCED}" type="sibTrans" cxnId="{683189F3-E2A3-4938-9450-DE6406932BC8}">
      <dgm:prSet/>
      <dgm:spPr/>
      <dgm:t>
        <a:bodyPr/>
        <a:lstStyle/>
        <a:p>
          <a:endParaRPr lang="pl-PL" sz="2400" b="0">
            <a:solidFill>
              <a:srgbClr val="00823B"/>
            </a:solidFill>
            <a:latin typeface="+mn-lt"/>
          </a:endParaRPr>
        </a:p>
      </dgm:t>
    </dgm:pt>
    <dgm:pt modelId="{06B83702-98DC-40FE-B1F7-116BCA4794C1}">
      <dgm:prSet custT="1">
        <dgm:style>
          <a:lnRef idx="1">
            <a:schemeClr val="accent2"/>
          </a:lnRef>
          <a:fillRef idx="2">
            <a:schemeClr val="accent2"/>
          </a:fillRef>
          <a:effectRef idx="1">
            <a:schemeClr val="accent2"/>
          </a:effectRef>
          <a:fontRef idx="minor">
            <a:schemeClr val="dk1"/>
          </a:fontRef>
        </dgm:style>
      </dgm:prSet>
      <dgm:spPr/>
      <dgm:t>
        <a:bodyPr/>
        <a:lstStyle/>
        <a:p>
          <a:r>
            <a:rPr lang="pl-PL" sz="2000" dirty="0" smtClean="0">
              <a:solidFill>
                <a:srgbClr val="00823B"/>
              </a:solidFill>
              <a:latin typeface="+mn-lt"/>
            </a:rPr>
            <a:t>zasiłek chorobowy  - 100% podstawy wymiaru , od pierwszego dnia niezdolności do pracy, niezależnie od okresu podlegania ubezpieczeniu.</a:t>
          </a:r>
          <a:endParaRPr lang="pl-PL" sz="2000" b="0" dirty="0">
            <a:solidFill>
              <a:srgbClr val="00823B"/>
            </a:solidFill>
            <a:effectLst/>
            <a:latin typeface="+mn-lt"/>
          </a:endParaRPr>
        </a:p>
      </dgm:t>
    </dgm:pt>
    <dgm:pt modelId="{0D1055B1-0603-4D0F-90FF-5C5B8F569F3D}" type="parTrans" cxnId="{3DE4068D-EAB5-45D4-A63B-DDBD2AF56EA3}">
      <dgm:prSet/>
      <dgm:spPr/>
      <dgm:t>
        <a:bodyPr/>
        <a:lstStyle/>
        <a:p>
          <a:endParaRPr lang="pl-PL" sz="2400">
            <a:solidFill>
              <a:srgbClr val="00823B"/>
            </a:solidFill>
            <a:latin typeface="+mn-lt"/>
          </a:endParaRPr>
        </a:p>
      </dgm:t>
    </dgm:pt>
    <dgm:pt modelId="{DE118BDB-3E88-4548-A5F5-EB96A28773FE}" type="sibTrans" cxnId="{3DE4068D-EAB5-45D4-A63B-DDBD2AF56EA3}">
      <dgm:prSet/>
      <dgm:spPr/>
      <dgm:t>
        <a:bodyPr/>
        <a:lstStyle/>
        <a:p>
          <a:endParaRPr lang="pl-PL" sz="2400">
            <a:solidFill>
              <a:srgbClr val="00823B"/>
            </a:solidFill>
            <a:latin typeface="+mn-lt"/>
          </a:endParaRPr>
        </a:p>
      </dgm:t>
    </dgm:pt>
    <dgm:pt modelId="{9160F79F-3678-482A-BBE0-38AB924FABF8}">
      <dgm:prSet custT="1">
        <dgm:style>
          <a:lnRef idx="1">
            <a:schemeClr val="accent2"/>
          </a:lnRef>
          <a:fillRef idx="2">
            <a:schemeClr val="accent2"/>
          </a:fillRef>
          <a:effectRef idx="1">
            <a:schemeClr val="accent2"/>
          </a:effectRef>
          <a:fontRef idx="minor">
            <a:schemeClr val="dk1"/>
          </a:fontRef>
        </dgm:style>
      </dgm:prSet>
      <dgm:spPr/>
      <dgm:t>
        <a:bodyPr/>
        <a:lstStyle/>
        <a:p>
          <a:r>
            <a:rPr lang="pl-PL" sz="2000" dirty="0" smtClean="0">
              <a:solidFill>
                <a:srgbClr val="00823B"/>
              </a:solidFill>
              <a:latin typeface="+mn-lt"/>
            </a:rPr>
            <a:t>zasiłek wyrównawczy  - </a:t>
          </a:r>
          <a:r>
            <a:rPr lang="pl-PL" sz="2000" b="0" dirty="0" smtClean="0">
              <a:solidFill>
                <a:srgbClr val="00823B"/>
              </a:solidFill>
              <a:latin typeface="+mn-lt"/>
            </a:rPr>
            <a:t>pracownikowi</a:t>
          </a:r>
          <a:r>
            <a:rPr lang="pl-PL" sz="2000" dirty="0" smtClean="0">
              <a:solidFill>
                <a:srgbClr val="00823B"/>
              </a:solidFill>
              <a:latin typeface="+mn-lt"/>
            </a:rPr>
            <a:t> , który doznał uszczerbku na zdrowiu a jego wynagrodzenie uległo obniżeniu w wyniku wypadku,</a:t>
          </a:r>
          <a:endParaRPr lang="pl-PL" sz="2000" b="0" dirty="0">
            <a:solidFill>
              <a:srgbClr val="00823B"/>
            </a:solidFill>
            <a:effectLst/>
            <a:latin typeface="+mn-lt"/>
          </a:endParaRPr>
        </a:p>
      </dgm:t>
    </dgm:pt>
    <dgm:pt modelId="{A1E35726-6A60-4E17-A17D-8397CED0D03A}" type="parTrans" cxnId="{D808AAC5-FB08-4606-B18F-619BE7D1C797}">
      <dgm:prSet/>
      <dgm:spPr/>
      <dgm:t>
        <a:bodyPr/>
        <a:lstStyle/>
        <a:p>
          <a:endParaRPr lang="pl-PL" sz="2400">
            <a:solidFill>
              <a:srgbClr val="00823B"/>
            </a:solidFill>
            <a:latin typeface="+mn-lt"/>
          </a:endParaRPr>
        </a:p>
      </dgm:t>
    </dgm:pt>
    <dgm:pt modelId="{ECE1BA8F-F233-4FB6-ACF8-E5E499960C0B}" type="sibTrans" cxnId="{D808AAC5-FB08-4606-B18F-619BE7D1C797}">
      <dgm:prSet/>
      <dgm:spPr/>
      <dgm:t>
        <a:bodyPr/>
        <a:lstStyle/>
        <a:p>
          <a:endParaRPr lang="pl-PL" sz="2400">
            <a:solidFill>
              <a:srgbClr val="00823B"/>
            </a:solidFill>
            <a:latin typeface="+mn-lt"/>
          </a:endParaRPr>
        </a:p>
      </dgm:t>
    </dgm:pt>
    <dgm:pt modelId="{98B52B9E-6A9A-4159-AC86-F5C30356917F}">
      <dgm:prSet custT="1">
        <dgm:style>
          <a:lnRef idx="1">
            <a:schemeClr val="accent2"/>
          </a:lnRef>
          <a:fillRef idx="2">
            <a:schemeClr val="accent2"/>
          </a:fillRef>
          <a:effectRef idx="1">
            <a:schemeClr val="accent2"/>
          </a:effectRef>
          <a:fontRef idx="minor">
            <a:schemeClr val="dk1"/>
          </a:fontRef>
        </dgm:style>
      </dgm:prSet>
      <dgm:spPr/>
      <dgm:t>
        <a:bodyPr/>
        <a:lstStyle/>
        <a:p>
          <a:r>
            <a:rPr lang="pl-PL" sz="2000" dirty="0" smtClean="0">
              <a:solidFill>
                <a:srgbClr val="00823B"/>
              </a:solidFill>
              <a:latin typeface="+mn-lt"/>
            </a:rPr>
            <a:t>świadczenia rehabilitacyjne - po wyczerpaniu zasiłku chorobowego ubezpieczony  nadal jest niezdolny do pracy a dalsze leczenie lub rehabilitacja rokuje odzyskanie zdolności do pracy,</a:t>
          </a:r>
          <a:endParaRPr lang="pl-PL" sz="2000" b="0" dirty="0">
            <a:solidFill>
              <a:srgbClr val="00823B"/>
            </a:solidFill>
            <a:effectLst/>
            <a:latin typeface="+mn-lt"/>
          </a:endParaRPr>
        </a:p>
      </dgm:t>
    </dgm:pt>
    <dgm:pt modelId="{B6F88142-C549-4910-8C48-62B3C5A56B55}" type="parTrans" cxnId="{A5698333-55D2-4BC6-BE22-DEF0E299C0FD}">
      <dgm:prSet/>
      <dgm:spPr/>
      <dgm:t>
        <a:bodyPr/>
        <a:lstStyle/>
        <a:p>
          <a:endParaRPr lang="pl-PL" sz="2400">
            <a:solidFill>
              <a:srgbClr val="00823B"/>
            </a:solidFill>
            <a:latin typeface="+mn-lt"/>
          </a:endParaRPr>
        </a:p>
      </dgm:t>
    </dgm:pt>
    <dgm:pt modelId="{66B34952-DA8C-482B-8567-8CE1BBDB6397}" type="sibTrans" cxnId="{A5698333-55D2-4BC6-BE22-DEF0E299C0FD}">
      <dgm:prSet/>
      <dgm:spPr/>
      <dgm:t>
        <a:bodyPr/>
        <a:lstStyle/>
        <a:p>
          <a:endParaRPr lang="pl-PL" sz="2400">
            <a:solidFill>
              <a:srgbClr val="00823B"/>
            </a:solidFill>
            <a:latin typeface="+mn-lt"/>
          </a:endParaRPr>
        </a:p>
      </dgm:t>
    </dgm:pt>
    <dgm:pt modelId="{69280A18-6E92-4D69-96EB-56EC96DA9876}">
      <dgm:prSet custT="1">
        <dgm:style>
          <a:lnRef idx="1">
            <a:schemeClr val="accent2"/>
          </a:lnRef>
          <a:fillRef idx="2">
            <a:schemeClr val="accent2"/>
          </a:fillRef>
          <a:effectRef idx="1">
            <a:schemeClr val="accent2"/>
          </a:effectRef>
          <a:fontRef idx="minor">
            <a:schemeClr val="dk1"/>
          </a:fontRef>
        </dgm:style>
      </dgm:prSet>
      <dgm:spPr/>
      <dgm:t>
        <a:bodyPr/>
        <a:lstStyle/>
        <a:p>
          <a:r>
            <a:rPr lang="pl-PL" sz="2000" dirty="0" smtClean="0">
              <a:solidFill>
                <a:srgbClr val="00823B"/>
              </a:solidFill>
              <a:latin typeface="+mn-lt"/>
            </a:rPr>
            <a:t>jednorazowe odszkodowanie - za długotrwały lub stały  uszczerbek na zdrowiu, </a:t>
          </a:r>
          <a:endParaRPr lang="pl-PL" sz="2000" b="0" dirty="0">
            <a:solidFill>
              <a:srgbClr val="00823B"/>
            </a:solidFill>
            <a:effectLst/>
            <a:latin typeface="+mn-lt"/>
          </a:endParaRPr>
        </a:p>
      </dgm:t>
    </dgm:pt>
    <dgm:pt modelId="{42561889-D699-49D8-B3FB-203F703BD58B}" type="parTrans" cxnId="{64822EFF-7367-4629-951B-5ECABF93E587}">
      <dgm:prSet/>
      <dgm:spPr/>
      <dgm:t>
        <a:bodyPr/>
        <a:lstStyle/>
        <a:p>
          <a:endParaRPr lang="pl-PL" sz="2400">
            <a:solidFill>
              <a:srgbClr val="00823B"/>
            </a:solidFill>
            <a:latin typeface="+mn-lt"/>
          </a:endParaRPr>
        </a:p>
      </dgm:t>
    </dgm:pt>
    <dgm:pt modelId="{008C16A9-47A0-4C03-BA6F-1CBE6857F4FC}" type="sibTrans" cxnId="{64822EFF-7367-4629-951B-5ECABF93E587}">
      <dgm:prSet/>
      <dgm:spPr/>
      <dgm:t>
        <a:bodyPr/>
        <a:lstStyle/>
        <a:p>
          <a:endParaRPr lang="pl-PL" sz="2400">
            <a:solidFill>
              <a:srgbClr val="00823B"/>
            </a:solidFill>
            <a:latin typeface="+mn-lt"/>
          </a:endParaRPr>
        </a:p>
      </dgm:t>
    </dgm:pt>
    <dgm:pt modelId="{1B1C07BE-F1A8-4EAC-9A1B-AD13593BF6E5}">
      <dgm:prSet custT="1">
        <dgm:style>
          <a:lnRef idx="1">
            <a:schemeClr val="accent2"/>
          </a:lnRef>
          <a:fillRef idx="2">
            <a:schemeClr val="accent2"/>
          </a:fillRef>
          <a:effectRef idx="1">
            <a:schemeClr val="accent2"/>
          </a:effectRef>
          <a:fontRef idx="minor">
            <a:schemeClr val="dk1"/>
          </a:fontRef>
        </dgm:style>
      </dgm:prSet>
      <dgm:spPr/>
      <dgm:t>
        <a:bodyPr/>
        <a:lstStyle/>
        <a:p>
          <a:r>
            <a:rPr lang="pl-PL" sz="2000" dirty="0" smtClean="0">
              <a:solidFill>
                <a:srgbClr val="00823B"/>
              </a:solidFill>
              <a:latin typeface="+mn-lt"/>
            </a:rPr>
            <a:t>jednorazowe odszkodowanie - dla członków </a:t>
          </a:r>
          <a:r>
            <a:rPr lang="pl-PL" sz="2000" b="1" dirty="0" smtClean="0">
              <a:solidFill>
                <a:srgbClr val="00823B"/>
              </a:solidFill>
              <a:latin typeface="+mn-lt"/>
            </a:rPr>
            <a:t>rodziny</a:t>
          </a:r>
          <a:r>
            <a:rPr lang="pl-PL" sz="2000" dirty="0" smtClean="0">
              <a:solidFill>
                <a:srgbClr val="00823B"/>
              </a:solidFill>
              <a:latin typeface="+mn-lt"/>
            </a:rPr>
            <a:t> zmarłego w wyniku wypadku w pracy</a:t>
          </a:r>
          <a:endParaRPr lang="pl-PL" sz="2000" b="0" dirty="0">
            <a:solidFill>
              <a:srgbClr val="00823B"/>
            </a:solidFill>
            <a:effectLst/>
            <a:latin typeface="+mn-lt"/>
          </a:endParaRPr>
        </a:p>
      </dgm:t>
    </dgm:pt>
    <dgm:pt modelId="{0F4E0EFF-1E72-43BB-B1FE-CAC07ED850D9}" type="parTrans" cxnId="{9544AB57-FED8-4A85-AD8B-590B4008CD40}">
      <dgm:prSet/>
      <dgm:spPr/>
      <dgm:t>
        <a:bodyPr/>
        <a:lstStyle/>
        <a:p>
          <a:endParaRPr lang="pl-PL">
            <a:solidFill>
              <a:srgbClr val="00823B"/>
            </a:solidFill>
          </a:endParaRPr>
        </a:p>
      </dgm:t>
    </dgm:pt>
    <dgm:pt modelId="{D3A8E7B6-CB82-4CAC-95F4-A4D39120B6DD}" type="sibTrans" cxnId="{9544AB57-FED8-4A85-AD8B-590B4008CD40}">
      <dgm:prSet/>
      <dgm:spPr/>
      <dgm:t>
        <a:bodyPr/>
        <a:lstStyle/>
        <a:p>
          <a:endParaRPr lang="pl-PL">
            <a:solidFill>
              <a:srgbClr val="00823B"/>
            </a:solidFill>
          </a:endParaRPr>
        </a:p>
      </dgm:t>
    </dgm:pt>
    <dgm:pt modelId="{B1A3CF80-B91A-4BD6-9557-C556FC475835}">
      <dgm:prSet custT="1">
        <dgm:style>
          <a:lnRef idx="1">
            <a:schemeClr val="accent2"/>
          </a:lnRef>
          <a:fillRef idx="2">
            <a:schemeClr val="accent2"/>
          </a:fillRef>
          <a:effectRef idx="1">
            <a:schemeClr val="accent2"/>
          </a:effectRef>
          <a:fontRef idx="minor">
            <a:schemeClr val="dk1"/>
          </a:fontRef>
        </dgm:style>
      </dgm:prSet>
      <dgm:spPr/>
      <dgm:t>
        <a:bodyPr/>
        <a:lstStyle/>
        <a:p>
          <a:r>
            <a:rPr lang="pl-PL" sz="2000" dirty="0" smtClean="0">
              <a:solidFill>
                <a:srgbClr val="00823B"/>
              </a:solidFill>
              <a:latin typeface="+mn-lt"/>
            </a:rPr>
            <a:t>renta z tytułu niezdolności do pracy, renta szkoleniowa </a:t>
          </a:r>
          <a:endParaRPr lang="pl-PL" sz="2000" b="0" dirty="0">
            <a:solidFill>
              <a:srgbClr val="00823B"/>
            </a:solidFill>
            <a:effectLst/>
            <a:latin typeface="+mn-lt"/>
          </a:endParaRPr>
        </a:p>
      </dgm:t>
    </dgm:pt>
    <dgm:pt modelId="{4793BCED-91D1-4705-B4A6-4F0A0FE6A1F8}" type="parTrans" cxnId="{1FFA93B9-E7A2-428C-AC90-BD6109F54FAA}">
      <dgm:prSet/>
      <dgm:spPr/>
      <dgm:t>
        <a:bodyPr/>
        <a:lstStyle/>
        <a:p>
          <a:endParaRPr lang="pl-PL">
            <a:solidFill>
              <a:srgbClr val="00823B"/>
            </a:solidFill>
          </a:endParaRPr>
        </a:p>
      </dgm:t>
    </dgm:pt>
    <dgm:pt modelId="{7E80EB93-31CE-4D31-978B-7018507B1CE1}" type="sibTrans" cxnId="{1FFA93B9-E7A2-428C-AC90-BD6109F54FAA}">
      <dgm:prSet/>
      <dgm:spPr/>
      <dgm:t>
        <a:bodyPr/>
        <a:lstStyle/>
        <a:p>
          <a:endParaRPr lang="pl-PL">
            <a:solidFill>
              <a:srgbClr val="00823B"/>
            </a:solidFill>
          </a:endParaRPr>
        </a:p>
      </dgm:t>
    </dgm:pt>
    <dgm:pt modelId="{1C02A748-104A-43CE-8CA1-631A5D347706}" type="pres">
      <dgm:prSet presAssocID="{CABF121E-EEEF-4F0F-96EC-49FFE86E426A}" presName="linear" presStyleCnt="0">
        <dgm:presLayoutVars>
          <dgm:animLvl val="lvl"/>
          <dgm:resizeHandles val="exact"/>
        </dgm:presLayoutVars>
      </dgm:prSet>
      <dgm:spPr/>
      <dgm:t>
        <a:bodyPr/>
        <a:lstStyle/>
        <a:p>
          <a:endParaRPr lang="pl-PL"/>
        </a:p>
      </dgm:t>
    </dgm:pt>
    <dgm:pt modelId="{E896E989-4A61-4475-A566-A839F0A90441}" type="pres">
      <dgm:prSet presAssocID="{F7E95126-7349-4652-A645-4DCF96676272}" presName="parentText" presStyleLbl="node1" presStyleIdx="0" presStyleCnt="7" custLinFactY="-115576" custLinFactNeighborX="-783" custLinFactNeighborY="-200000">
        <dgm:presLayoutVars>
          <dgm:chMax val="0"/>
          <dgm:bulletEnabled val="1"/>
        </dgm:presLayoutVars>
      </dgm:prSet>
      <dgm:spPr/>
      <dgm:t>
        <a:bodyPr/>
        <a:lstStyle/>
        <a:p>
          <a:endParaRPr lang="pl-PL"/>
        </a:p>
      </dgm:t>
    </dgm:pt>
    <dgm:pt modelId="{C4896DF3-0E6E-45DD-9552-F4043B6D18E0}" type="pres">
      <dgm:prSet presAssocID="{3A9ED643-1471-4D98-95F3-C6389E75FCED}" presName="spacer" presStyleCnt="0"/>
      <dgm:spPr/>
    </dgm:pt>
    <dgm:pt modelId="{74FA38A5-CF67-4D42-9019-284AACADBCED}" type="pres">
      <dgm:prSet presAssocID="{06B83702-98DC-40FE-B1F7-116BCA4794C1}" presName="parentText" presStyleLbl="node1" presStyleIdx="1" presStyleCnt="7" custLinFactY="-90373" custLinFactNeighborY="-100000">
        <dgm:presLayoutVars>
          <dgm:chMax val="0"/>
          <dgm:bulletEnabled val="1"/>
        </dgm:presLayoutVars>
      </dgm:prSet>
      <dgm:spPr/>
      <dgm:t>
        <a:bodyPr/>
        <a:lstStyle/>
        <a:p>
          <a:endParaRPr lang="pl-PL"/>
        </a:p>
      </dgm:t>
    </dgm:pt>
    <dgm:pt modelId="{02A3D76D-2D1D-4859-8C8A-7209E534B0E5}" type="pres">
      <dgm:prSet presAssocID="{DE118BDB-3E88-4548-A5F5-EB96A28773FE}" presName="spacer" presStyleCnt="0"/>
      <dgm:spPr/>
    </dgm:pt>
    <dgm:pt modelId="{6BBDFC0B-0FE4-4096-98A1-EF7087F19E1D}" type="pres">
      <dgm:prSet presAssocID="{9160F79F-3678-482A-BBE0-38AB924FABF8}" presName="parentText" presStyleLbl="node1" presStyleIdx="2" presStyleCnt="7" custLinFactY="-33150" custLinFactNeighborY="-100000">
        <dgm:presLayoutVars>
          <dgm:chMax val="0"/>
          <dgm:bulletEnabled val="1"/>
        </dgm:presLayoutVars>
      </dgm:prSet>
      <dgm:spPr/>
      <dgm:t>
        <a:bodyPr/>
        <a:lstStyle/>
        <a:p>
          <a:endParaRPr lang="pl-PL"/>
        </a:p>
      </dgm:t>
    </dgm:pt>
    <dgm:pt modelId="{3BE10589-241A-4BE7-BA0E-78970C0BA4E5}" type="pres">
      <dgm:prSet presAssocID="{ECE1BA8F-F233-4FB6-ACF8-E5E499960C0B}" presName="spacer" presStyleCnt="0"/>
      <dgm:spPr/>
    </dgm:pt>
    <dgm:pt modelId="{33D5CF54-585D-4793-8F26-27750CACA14F}" type="pres">
      <dgm:prSet presAssocID="{98B52B9E-6A9A-4159-AC86-F5C30356917F}" presName="parentText" presStyleLbl="node1" presStyleIdx="3" presStyleCnt="7" custScaleY="144234" custLinFactY="-5042" custLinFactNeighborY="-100000">
        <dgm:presLayoutVars>
          <dgm:chMax val="0"/>
          <dgm:bulletEnabled val="1"/>
        </dgm:presLayoutVars>
      </dgm:prSet>
      <dgm:spPr/>
      <dgm:t>
        <a:bodyPr/>
        <a:lstStyle/>
        <a:p>
          <a:endParaRPr lang="pl-PL"/>
        </a:p>
      </dgm:t>
    </dgm:pt>
    <dgm:pt modelId="{9F291C87-7465-44AF-A334-C61FF0D087C6}" type="pres">
      <dgm:prSet presAssocID="{66B34952-DA8C-482B-8567-8CE1BBDB6397}" presName="spacer" presStyleCnt="0"/>
      <dgm:spPr/>
    </dgm:pt>
    <dgm:pt modelId="{6603C2F5-792C-4135-B5CE-B4F67975A0F0}" type="pres">
      <dgm:prSet presAssocID="{69280A18-6E92-4D69-96EB-56EC96DA9876}" presName="parentText" presStyleLbl="node1" presStyleIdx="4" presStyleCnt="7" custLinFactY="2136" custLinFactNeighborY="100000">
        <dgm:presLayoutVars>
          <dgm:chMax val="0"/>
          <dgm:bulletEnabled val="1"/>
        </dgm:presLayoutVars>
      </dgm:prSet>
      <dgm:spPr/>
      <dgm:t>
        <a:bodyPr/>
        <a:lstStyle/>
        <a:p>
          <a:endParaRPr lang="pl-PL"/>
        </a:p>
      </dgm:t>
    </dgm:pt>
    <dgm:pt modelId="{6259C9D3-4250-4E8D-85B1-21DD9C287617}" type="pres">
      <dgm:prSet presAssocID="{008C16A9-47A0-4C03-BA6F-1CBE6857F4FC}" presName="spacer" presStyleCnt="0"/>
      <dgm:spPr/>
    </dgm:pt>
    <dgm:pt modelId="{EC15CC8B-D2F8-4376-BA4C-4F8F6166175D}" type="pres">
      <dgm:prSet presAssocID="{1B1C07BE-F1A8-4EAC-9A1B-AD13593BF6E5}" presName="parentText" presStyleLbl="node1" presStyleIdx="5" presStyleCnt="7" custLinFactY="30245" custLinFactNeighborX="783" custLinFactNeighborY="100000">
        <dgm:presLayoutVars>
          <dgm:chMax val="0"/>
          <dgm:bulletEnabled val="1"/>
        </dgm:presLayoutVars>
      </dgm:prSet>
      <dgm:spPr/>
      <dgm:t>
        <a:bodyPr/>
        <a:lstStyle/>
        <a:p>
          <a:endParaRPr lang="pl-PL"/>
        </a:p>
      </dgm:t>
    </dgm:pt>
    <dgm:pt modelId="{4F2B9F5A-A1F0-46A2-8D5D-FBA17DF8692E}" type="pres">
      <dgm:prSet presAssocID="{D3A8E7B6-CB82-4CAC-95F4-A4D39120B6DD}" presName="spacer" presStyleCnt="0"/>
      <dgm:spPr/>
    </dgm:pt>
    <dgm:pt modelId="{B841E657-AFD9-4FB2-901E-B56E562C83E7}" type="pres">
      <dgm:prSet presAssocID="{B1A3CF80-B91A-4BD6-9557-C556FC475835}" presName="parentText" presStyleLbl="node1" presStyleIdx="6" presStyleCnt="7" custLinFactY="89088" custLinFactNeighborY="100000">
        <dgm:presLayoutVars>
          <dgm:chMax val="0"/>
          <dgm:bulletEnabled val="1"/>
        </dgm:presLayoutVars>
      </dgm:prSet>
      <dgm:spPr/>
      <dgm:t>
        <a:bodyPr/>
        <a:lstStyle/>
        <a:p>
          <a:endParaRPr lang="pl-PL"/>
        </a:p>
      </dgm:t>
    </dgm:pt>
  </dgm:ptLst>
  <dgm:cxnLst>
    <dgm:cxn modelId="{D808AAC5-FB08-4606-B18F-619BE7D1C797}" srcId="{CABF121E-EEEF-4F0F-96EC-49FFE86E426A}" destId="{9160F79F-3678-482A-BBE0-38AB924FABF8}" srcOrd="2" destOrd="0" parTransId="{A1E35726-6A60-4E17-A17D-8397CED0D03A}" sibTransId="{ECE1BA8F-F233-4FB6-ACF8-E5E499960C0B}"/>
    <dgm:cxn modelId="{1C7257CA-F70E-4B10-9C45-DB2D1254DD5A}" type="presOf" srcId="{06B83702-98DC-40FE-B1F7-116BCA4794C1}" destId="{74FA38A5-CF67-4D42-9019-284AACADBCED}" srcOrd="0" destOrd="0" presId="urn:microsoft.com/office/officeart/2005/8/layout/vList2"/>
    <dgm:cxn modelId="{6232B710-FB9F-4D00-9D81-F33E4BA64D44}" type="presOf" srcId="{1B1C07BE-F1A8-4EAC-9A1B-AD13593BF6E5}" destId="{EC15CC8B-D2F8-4376-BA4C-4F8F6166175D}" srcOrd="0" destOrd="0" presId="urn:microsoft.com/office/officeart/2005/8/layout/vList2"/>
    <dgm:cxn modelId="{1FFA93B9-E7A2-428C-AC90-BD6109F54FAA}" srcId="{CABF121E-EEEF-4F0F-96EC-49FFE86E426A}" destId="{B1A3CF80-B91A-4BD6-9557-C556FC475835}" srcOrd="6" destOrd="0" parTransId="{4793BCED-91D1-4705-B4A6-4F0A0FE6A1F8}" sibTransId="{7E80EB93-31CE-4D31-978B-7018507B1CE1}"/>
    <dgm:cxn modelId="{9CD317D4-CA6B-48BA-B541-EE717A1E0706}" type="presOf" srcId="{F7E95126-7349-4652-A645-4DCF96676272}" destId="{E896E989-4A61-4475-A566-A839F0A90441}" srcOrd="0" destOrd="0" presId="urn:microsoft.com/office/officeart/2005/8/layout/vList2"/>
    <dgm:cxn modelId="{41A8B69D-9A81-466B-8DFB-FED3D8B5E103}" type="presOf" srcId="{B1A3CF80-B91A-4BD6-9557-C556FC475835}" destId="{B841E657-AFD9-4FB2-901E-B56E562C83E7}" srcOrd="0" destOrd="0" presId="urn:microsoft.com/office/officeart/2005/8/layout/vList2"/>
    <dgm:cxn modelId="{C74B9C1E-21BF-4C99-886A-FC8109C649F3}" type="presOf" srcId="{9160F79F-3678-482A-BBE0-38AB924FABF8}" destId="{6BBDFC0B-0FE4-4096-98A1-EF7087F19E1D}" srcOrd="0" destOrd="0" presId="urn:microsoft.com/office/officeart/2005/8/layout/vList2"/>
    <dgm:cxn modelId="{683189F3-E2A3-4938-9450-DE6406932BC8}" srcId="{CABF121E-EEEF-4F0F-96EC-49FFE86E426A}" destId="{F7E95126-7349-4652-A645-4DCF96676272}" srcOrd="0" destOrd="0" parTransId="{7A35326B-1553-4952-A0C4-5C972FD50361}" sibTransId="{3A9ED643-1471-4D98-95F3-C6389E75FCED}"/>
    <dgm:cxn modelId="{64822EFF-7367-4629-951B-5ECABF93E587}" srcId="{CABF121E-EEEF-4F0F-96EC-49FFE86E426A}" destId="{69280A18-6E92-4D69-96EB-56EC96DA9876}" srcOrd="4" destOrd="0" parTransId="{42561889-D699-49D8-B3FB-203F703BD58B}" sibTransId="{008C16A9-47A0-4C03-BA6F-1CBE6857F4FC}"/>
    <dgm:cxn modelId="{A5698333-55D2-4BC6-BE22-DEF0E299C0FD}" srcId="{CABF121E-EEEF-4F0F-96EC-49FFE86E426A}" destId="{98B52B9E-6A9A-4159-AC86-F5C30356917F}" srcOrd="3" destOrd="0" parTransId="{B6F88142-C549-4910-8C48-62B3C5A56B55}" sibTransId="{66B34952-DA8C-482B-8567-8CE1BBDB6397}"/>
    <dgm:cxn modelId="{46418778-205B-4E6E-9F58-07FAE38C9F1F}" type="presOf" srcId="{CABF121E-EEEF-4F0F-96EC-49FFE86E426A}" destId="{1C02A748-104A-43CE-8CA1-631A5D347706}" srcOrd="0" destOrd="0" presId="urn:microsoft.com/office/officeart/2005/8/layout/vList2"/>
    <dgm:cxn modelId="{3DE4068D-EAB5-45D4-A63B-DDBD2AF56EA3}" srcId="{CABF121E-EEEF-4F0F-96EC-49FFE86E426A}" destId="{06B83702-98DC-40FE-B1F7-116BCA4794C1}" srcOrd="1" destOrd="0" parTransId="{0D1055B1-0603-4D0F-90FF-5C5B8F569F3D}" sibTransId="{DE118BDB-3E88-4548-A5F5-EB96A28773FE}"/>
    <dgm:cxn modelId="{9544AB57-FED8-4A85-AD8B-590B4008CD40}" srcId="{CABF121E-EEEF-4F0F-96EC-49FFE86E426A}" destId="{1B1C07BE-F1A8-4EAC-9A1B-AD13593BF6E5}" srcOrd="5" destOrd="0" parTransId="{0F4E0EFF-1E72-43BB-B1FE-CAC07ED850D9}" sibTransId="{D3A8E7B6-CB82-4CAC-95F4-A4D39120B6DD}"/>
    <dgm:cxn modelId="{8E3F67E8-293B-4874-8C1E-66A672D9FE05}" type="presOf" srcId="{69280A18-6E92-4D69-96EB-56EC96DA9876}" destId="{6603C2F5-792C-4135-B5CE-B4F67975A0F0}" srcOrd="0" destOrd="0" presId="urn:microsoft.com/office/officeart/2005/8/layout/vList2"/>
    <dgm:cxn modelId="{3F41CA90-1B15-4C44-8977-F470DE46306A}" type="presOf" srcId="{98B52B9E-6A9A-4159-AC86-F5C30356917F}" destId="{33D5CF54-585D-4793-8F26-27750CACA14F}" srcOrd="0" destOrd="0" presId="urn:microsoft.com/office/officeart/2005/8/layout/vList2"/>
    <dgm:cxn modelId="{C54B90C6-29B6-4024-BA17-10D667AB8FCA}" type="presParOf" srcId="{1C02A748-104A-43CE-8CA1-631A5D347706}" destId="{E896E989-4A61-4475-A566-A839F0A90441}" srcOrd="0" destOrd="0" presId="urn:microsoft.com/office/officeart/2005/8/layout/vList2"/>
    <dgm:cxn modelId="{7D6CC2DB-F6E2-4CED-A672-15C0165A1068}" type="presParOf" srcId="{1C02A748-104A-43CE-8CA1-631A5D347706}" destId="{C4896DF3-0E6E-45DD-9552-F4043B6D18E0}" srcOrd="1" destOrd="0" presId="urn:microsoft.com/office/officeart/2005/8/layout/vList2"/>
    <dgm:cxn modelId="{88D6015D-6EED-40D7-9EBE-5F597B8AA2C6}" type="presParOf" srcId="{1C02A748-104A-43CE-8CA1-631A5D347706}" destId="{74FA38A5-CF67-4D42-9019-284AACADBCED}" srcOrd="2" destOrd="0" presId="urn:microsoft.com/office/officeart/2005/8/layout/vList2"/>
    <dgm:cxn modelId="{913AF8B8-4162-453E-8122-A156756FA123}" type="presParOf" srcId="{1C02A748-104A-43CE-8CA1-631A5D347706}" destId="{02A3D76D-2D1D-4859-8C8A-7209E534B0E5}" srcOrd="3" destOrd="0" presId="urn:microsoft.com/office/officeart/2005/8/layout/vList2"/>
    <dgm:cxn modelId="{A9F99A9F-F0C9-4E48-BEC7-E335DC772DD2}" type="presParOf" srcId="{1C02A748-104A-43CE-8CA1-631A5D347706}" destId="{6BBDFC0B-0FE4-4096-98A1-EF7087F19E1D}" srcOrd="4" destOrd="0" presId="urn:microsoft.com/office/officeart/2005/8/layout/vList2"/>
    <dgm:cxn modelId="{A37BE0C1-2940-4D15-A1A0-9562CF2C49BC}" type="presParOf" srcId="{1C02A748-104A-43CE-8CA1-631A5D347706}" destId="{3BE10589-241A-4BE7-BA0E-78970C0BA4E5}" srcOrd="5" destOrd="0" presId="urn:microsoft.com/office/officeart/2005/8/layout/vList2"/>
    <dgm:cxn modelId="{A31C743D-FBD7-458A-BD93-0CA89C96FBB1}" type="presParOf" srcId="{1C02A748-104A-43CE-8CA1-631A5D347706}" destId="{33D5CF54-585D-4793-8F26-27750CACA14F}" srcOrd="6" destOrd="0" presId="urn:microsoft.com/office/officeart/2005/8/layout/vList2"/>
    <dgm:cxn modelId="{7193C4CE-4E52-45E3-A5C2-FCEC2C10083B}" type="presParOf" srcId="{1C02A748-104A-43CE-8CA1-631A5D347706}" destId="{9F291C87-7465-44AF-A334-C61FF0D087C6}" srcOrd="7" destOrd="0" presId="urn:microsoft.com/office/officeart/2005/8/layout/vList2"/>
    <dgm:cxn modelId="{F2782265-6879-4CE0-8C97-CFF9909123C5}" type="presParOf" srcId="{1C02A748-104A-43CE-8CA1-631A5D347706}" destId="{6603C2F5-792C-4135-B5CE-B4F67975A0F0}" srcOrd="8" destOrd="0" presId="urn:microsoft.com/office/officeart/2005/8/layout/vList2"/>
    <dgm:cxn modelId="{52EBCEE0-AE9A-4FAD-9A50-1F512E1AAD30}" type="presParOf" srcId="{1C02A748-104A-43CE-8CA1-631A5D347706}" destId="{6259C9D3-4250-4E8D-85B1-21DD9C287617}" srcOrd="9" destOrd="0" presId="urn:microsoft.com/office/officeart/2005/8/layout/vList2"/>
    <dgm:cxn modelId="{B665BDF1-0FEE-48B6-8E5F-286D9AB64BF3}" type="presParOf" srcId="{1C02A748-104A-43CE-8CA1-631A5D347706}" destId="{EC15CC8B-D2F8-4376-BA4C-4F8F6166175D}" srcOrd="10" destOrd="0" presId="urn:microsoft.com/office/officeart/2005/8/layout/vList2"/>
    <dgm:cxn modelId="{9AB71A5E-1B51-4C59-9EED-4E976ED7CFE6}" type="presParOf" srcId="{1C02A748-104A-43CE-8CA1-631A5D347706}" destId="{4F2B9F5A-A1F0-46A2-8D5D-FBA17DF8692E}" srcOrd="11" destOrd="0" presId="urn:microsoft.com/office/officeart/2005/8/layout/vList2"/>
    <dgm:cxn modelId="{3C5B4017-11A9-4850-B0A4-CE5280635C64}" type="presParOf" srcId="{1C02A748-104A-43CE-8CA1-631A5D347706}" destId="{B841E657-AFD9-4FB2-901E-B56E562C83E7}" srcOrd="1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ABF121E-EEEF-4F0F-96EC-49FFE86E42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F7E95126-7349-4652-A645-4DCF96676272}">
      <dgm:prSet custT="1">
        <dgm:style>
          <a:lnRef idx="1">
            <a:schemeClr val="accent1"/>
          </a:lnRef>
          <a:fillRef idx="2">
            <a:schemeClr val="accent1"/>
          </a:fillRef>
          <a:effectRef idx="1">
            <a:schemeClr val="accent1"/>
          </a:effectRef>
          <a:fontRef idx="minor">
            <a:schemeClr val="dk1"/>
          </a:fontRef>
        </dgm:style>
      </dgm:prSet>
      <dgm:spPr/>
      <dgm:t>
        <a:bodyPr/>
        <a:lstStyle/>
        <a:p>
          <a:r>
            <a:rPr lang="pl-PL" sz="2400" b="1" dirty="0" smtClean="0">
              <a:solidFill>
                <a:srgbClr val="00823B"/>
              </a:solidFill>
              <a:latin typeface="+mn-lt"/>
            </a:rPr>
            <a:t>Świadczenia z tytułu  wypadku  przy pracy: </a:t>
          </a:r>
          <a:endParaRPr lang="pl-PL" sz="2400" b="1" dirty="0">
            <a:solidFill>
              <a:srgbClr val="00823B"/>
            </a:solidFill>
            <a:effectLst/>
            <a:latin typeface="+mn-lt"/>
          </a:endParaRPr>
        </a:p>
      </dgm:t>
    </dgm:pt>
    <dgm:pt modelId="{7A35326B-1553-4952-A0C4-5C972FD50361}" type="parTrans" cxnId="{683189F3-E2A3-4938-9450-DE6406932BC8}">
      <dgm:prSet/>
      <dgm:spPr/>
      <dgm:t>
        <a:bodyPr/>
        <a:lstStyle/>
        <a:p>
          <a:endParaRPr lang="pl-PL" sz="2400" b="0">
            <a:solidFill>
              <a:srgbClr val="00823B"/>
            </a:solidFill>
            <a:latin typeface="+mn-lt"/>
          </a:endParaRPr>
        </a:p>
      </dgm:t>
    </dgm:pt>
    <dgm:pt modelId="{3A9ED643-1471-4D98-95F3-C6389E75FCED}" type="sibTrans" cxnId="{683189F3-E2A3-4938-9450-DE6406932BC8}">
      <dgm:prSet/>
      <dgm:spPr/>
      <dgm:t>
        <a:bodyPr/>
        <a:lstStyle/>
        <a:p>
          <a:endParaRPr lang="pl-PL" sz="2400" b="0">
            <a:solidFill>
              <a:srgbClr val="00823B"/>
            </a:solidFill>
            <a:latin typeface="+mn-lt"/>
          </a:endParaRPr>
        </a:p>
      </dgm:t>
    </dgm:pt>
    <dgm:pt modelId="{753F06A8-4B16-4352-B37E-3A962CCAA732}">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dirty="0" smtClean="0">
              <a:solidFill>
                <a:srgbClr val="00823B"/>
              </a:solidFill>
              <a:latin typeface="+mn-lt"/>
            </a:rPr>
            <a:t>pokrycie kosztów leczenia z zakresu stomatologii i szczepień ochronnych, zaopatrzenia w przedmioty ortopedyczne</a:t>
          </a:r>
          <a:endParaRPr lang="pl-PL" sz="2400" b="0" dirty="0">
            <a:solidFill>
              <a:srgbClr val="00823B"/>
            </a:solidFill>
            <a:effectLst/>
            <a:latin typeface="+mn-lt"/>
          </a:endParaRPr>
        </a:p>
      </dgm:t>
    </dgm:pt>
    <dgm:pt modelId="{CCD3755D-B458-4F25-902D-C13A2A2B8021}" type="parTrans" cxnId="{C4B2EC13-88C0-4917-98AD-B9CBB4D383E5}">
      <dgm:prSet/>
      <dgm:spPr/>
      <dgm:t>
        <a:bodyPr/>
        <a:lstStyle/>
        <a:p>
          <a:endParaRPr lang="pl-PL"/>
        </a:p>
      </dgm:t>
    </dgm:pt>
    <dgm:pt modelId="{BFB4F2B2-25F0-469F-8024-2C62309B3AB0}" type="sibTrans" cxnId="{C4B2EC13-88C0-4917-98AD-B9CBB4D383E5}">
      <dgm:prSet/>
      <dgm:spPr/>
      <dgm:t>
        <a:bodyPr/>
        <a:lstStyle/>
        <a:p>
          <a:endParaRPr lang="pl-PL"/>
        </a:p>
      </dgm:t>
    </dgm:pt>
    <dgm:pt modelId="{3DC37247-307E-428B-B04F-825A3B71970C}">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dirty="0" smtClean="0">
              <a:solidFill>
                <a:srgbClr val="00823B"/>
              </a:solidFill>
              <a:latin typeface="+mn-lt"/>
            </a:rPr>
            <a:t>odszkodowanie za utratę  lub uszkodzenie przedmiotów osobistych, przedmiotów niezbędnych  do wykonywania pracy (z wyjątkiem: pojazdów samochodowych  oraz wartości pieniężnych)</a:t>
          </a:r>
          <a:endParaRPr lang="pl-PL" sz="2400" b="0" dirty="0">
            <a:solidFill>
              <a:srgbClr val="00823B"/>
            </a:solidFill>
            <a:effectLst/>
            <a:latin typeface="+mn-lt"/>
          </a:endParaRPr>
        </a:p>
      </dgm:t>
    </dgm:pt>
    <dgm:pt modelId="{8C8DD784-F6F2-4DC9-9606-E0C5930061DD}" type="sibTrans" cxnId="{B588DF5E-0012-47FD-B0B5-E5CE699721C3}">
      <dgm:prSet/>
      <dgm:spPr/>
      <dgm:t>
        <a:bodyPr/>
        <a:lstStyle/>
        <a:p>
          <a:endParaRPr lang="pl-PL" sz="2400">
            <a:solidFill>
              <a:srgbClr val="00823B"/>
            </a:solidFill>
            <a:latin typeface="+mn-lt"/>
          </a:endParaRPr>
        </a:p>
      </dgm:t>
    </dgm:pt>
    <dgm:pt modelId="{27E0A17E-3B9C-45F8-85B3-75C640F64690}" type="parTrans" cxnId="{B588DF5E-0012-47FD-B0B5-E5CE699721C3}">
      <dgm:prSet/>
      <dgm:spPr/>
      <dgm:t>
        <a:bodyPr/>
        <a:lstStyle/>
        <a:p>
          <a:endParaRPr lang="pl-PL" sz="2400">
            <a:solidFill>
              <a:srgbClr val="00823B"/>
            </a:solidFill>
            <a:latin typeface="+mn-lt"/>
          </a:endParaRPr>
        </a:p>
      </dgm:t>
    </dgm:pt>
    <dgm:pt modelId="{D9CAF8CA-71D7-40C3-98CD-EBD7E0A425A6}">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dirty="0" smtClean="0">
              <a:solidFill>
                <a:srgbClr val="00823B"/>
              </a:solidFill>
              <a:latin typeface="+mn-lt"/>
            </a:rPr>
            <a:t>renta rodzinna uprawnionym członkom rodziny  zmarłego ubezpieczonego lub rencisty</a:t>
          </a:r>
          <a:endParaRPr lang="pl-PL" sz="2400" b="0" dirty="0">
            <a:solidFill>
              <a:srgbClr val="00823B"/>
            </a:solidFill>
            <a:effectLst/>
            <a:latin typeface="+mn-lt"/>
          </a:endParaRPr>
        </a:p>
      </dgm:t>
    </dgm:pt>
    <dgm:pt modelId="{4A3B6AD9-E510-46AD-8E4F-C140634B745D}" type="sibTrans" cxnId="{A6BD0D12-E2C2-4DDE-90E8-6074D7AC18A4}">
      <dgm:prSet/>
      <dgm:spPr/>
      <dgm:t>
        <a:bodyPr/>
        <a:lstStyle/>
        <a:p>
          <a:endParaRPr lang="pl-PL" sz="2400">
            <a:solidFill>
              <a:srgbClr val="00823B"/>
            </a:solidFill>
            <a:latin typeface="+mn-lt"/>
          </a:endParaRPr>
        </a:p>
      </dgm:t>
    </dgm:pt>
    <dgm:pt modelId="{13F23180-410F-4AAF-A5E2-9C0D9211F9CC}" type="parTrans" cxnId="{A6BD0D12-E2C2-4DDE-90E8-6074D7AC18A4}">
      <dgm:prSet/>
      <dgm:spPr/>
      <dgm:t>
        <a:bodyPr/>
        <a:lstStyle/>
        <a:p>
          <a:endParaRPr lang="pl-PL" sz="2400">
            <a:solidFill>
              <a:srgbClr val="00823B"/>
            </a:solidFill>
            <a:latin typeface="+mn-lt"/>
          </a:endParaRPr>
        </a:p>
      </dgm:t>
    </dgm:pt>
    <dgm:pt modelId="{1C02A748-104A-43CE-8CA1-631A5D347706}" type="pres">
      <dgm:prSet presAssocID="{CABF121E-EEEF-4F0F-96EC-49FFE86E426A}" presName="linear" presStyleCnt="0">
        <dgm:presLayoutVars>
          <dgm:animLvl val="lvl"/>
          <dgm:resizeHandles val="exact"/>
        </dgm:presLayoutVars>
      </dgm:prSet>
      <dgm:spPr/>
      <dgm:t>
        <a:bodyPr/>
        <a:lstStyle/>
        <a:p>
          <a:endParaRPr lang="pl-PL"/>
        </a:p>
      </dgm:t>
    </dgm:pt>
    <dgm:pt modelId="{E896E989-4A61-4475-A566-A839F0A90441}" type="pres">
      <dgm:prSet presAssocID="{F7E95126-7349-4652-A645-4DCF96676272}" presName="parentText" presStyleLbl="node1" presStyleIdx="0" presStyleCnt="4" custScaleY="70518" custLinFactY="-73114" custLinFactNeighborY="-100000">
        <dgm:presLayoutVars>
          <dgm:chMax val="0"/>
          <dgm:bulletEnabled val="1"/>
        </dgm:presLayoutVars>
      </dgm:prSet>
      <dgm:spPr/>
      <dgm:t>
        <a:bodyPr/>
        <a:lstStyle/>
        <a:p>
          <a:endParaRPr lang="pl-PL"/>
        </a:p>
      </dgm:t>
    </dgm:pt>
    <dgm:pt modelId="{C4896DF3-0E6E-45DD-9552-F4043B6D18E0}" type="pres">
      <dgm:prSet presAssocID="{3A9ED643-1471-4D98-95F3-C6389E75FCED}" presName="spacer" presStyleCnt="0"/>
      <dgm:spPr/>
    </dgm:pt>
    <dgm:pt modelId="{6EA20E62-BD77-4DA7-98AF-2DED6736A48D}" type="pres">
      <dgm:prSet presAssocID="{753F06A8-4B16-4352-B37E-3A962CCAA732}" presName="parentText" presStyleLbl="node1" presStyleIdx="1" presStyleCnt="4" custScaleY="71760">
        <dgm:presLayoutVars>
          <dgm:chMax val="0"/>
          <dgm:bulletEnabled val="1"/>
        </dgm:presLayoutVars>
      </dgm:prSet>
      <dgm:spPr/>
      <dgm:t>
        <a:bodyPr/>
        <a:lstStyle/>
        <a:p>
          <a:endParaRPr lang="pl-PL"/>
        </a:p>
      </dgm:t>
    </dgm:pt>
    <dgm:pt modelId="{DAD5B825-784A-4430-BAD7-D67F76FD0F27}" type="pres">
      <dgm:prSet presAssocID="{BFB4F2B2-25F0-469F-8024-2C62309B3AB0}" presName="spacer" presStyleCnt="0"/>
      <dgm:spPr/>
    </dgm:pt>
    <dgm:pt modelId="{5618CFEA-07AA-4DDD-A7D8-4848E054DC44}" type="pres">
      <dgm:prSet presAssocID="{D9CAF8CA-71D7-40C3-98CD-EBD7E0A425A6}" presName="parentText" presStyleLbl="node1" presStyleIdx="2" presStyleCnt="4" custScaleY="63848">
        <dgm:presLayoutVars>
          <dgm:chMax val="0"/>
          <dgm:bulletEnabled val="1"/>
        </dgm:presLayoutVars>
      </dgm:prSet>
      <dgm:spPr/>
      <dgm:t>
        <a:bodyPr/>
        <a:lstStyle/>
        <a:p>
          <a:endParaRPr lang="pl-PL"/>
        </a:p>
      </dgm:t>
    </dgm:pt>
    <dgm:pt modelId="{9D1B1DC8-73F3-4E06-930A-349D1B23F195}" type="pres">
      <dgm:prSet presAssocID="{4A3B6AD9-E510-46AD-8E4F-C140634B745D}" presName="spacer" presStyleCnt="0"/>
      <dgm:spPr/>
    </dgm:pt>
    <dgm:pt modelId="{27BBAB7C-A3D0-42C6-81C9-4D8595E1C1A0}" type="pres">
      <dgm:prSet presAssocID="{3DC37247-307E-428B-B04F-825A3B71970C}" presName="parentText" presStyleLbl="node1" presStyleIdx="3" presStyleCnt="4" custLinFactNeighborY="-45115">
        <dgm:presLayoutVars>
          <dgm:chMax val="0"/>
          <dgm:bulletEnabled val="1"/>
        </dgm:presLayoutVars>
      </dgm:prSet>
      <dgm:spPr/>
      <dgm:t>
        <a:bodyPr/>
        <a:lstStyle/>
        <a:p>
          <a:endParaRPr lang="pl-PL"/>
        </a:p>
      </dgm:t>
    </dgm:pt>
  </dgm:ptLst>
  <dgm:cxnLst>
    <dgm:cxn modelId="{4405395E-513A-4549-B8C4-0DFBE0D1CC1F}" type="presOf" srcId="{753F06A8-4B16-4352-B37E-3A962CCAA732}" destId="{6EA20E62-BD77-4DA7-98AF-2DED6736A48D}" srcOrd="0" destOrd="0" presId="urn:microsoft.com/office/officeart/2005/8/layout/vList2"/>
    <dgm:cxn modelId="{A6BD0D12-E2C2-4DDE-90E8-6074D7AC18A4}" srcId="{CABF121E-EEEF-4F0F-96EC-49FFE86E426A}" destId="{D9CAF8CA-71D7-40C3-98CD-EBD7E0A425A6}" srcOrd="2" destOrd="0" parTransId="{13F23180-410F-4AAF-A5E2-9C0D9211F9CC}" sibTransId="{4A3B6AD9-E510-46AD-8E4F-C140634B745D}"/>
    <dgm:cxn modelId="{D973456A-8582-4C2E-A5B4-142F060BE1F1}" type="presOf" srcId="{D9CAF8CA-71D7-40C3-98CD-EBD7E0A425A6}" destId="{5618CFEA-07AA-4DDD-A7D8-4848E054DC44}" srcOrd="0" destOrd="0" presId="urn:microsoft.com/office/officeart/2005/8/layout/vList2"/>
    <dgm:cxn modelId="{C4B2EC13-88C0-4917-98AD-B9CBB4D383E5}" srcId="{CABF121E-EEEF-4F0F-96EC-49FFE86E426A}" destId="{753F06A8-4B16-4352-B37E-3A962CCAA732}" srcOrd="1" destOrd="0" parTransId="{CCD3755D-B458-4F25-902D-C13A2A2B8021}" sibTransId="{BFB4F2B2-25F0-469F-8024-2C62309B3AB0}"/>
    <dgm:cxn modelId="{9C90DFFC-E71D-434B-84E7-0D44869926BD}" type="presOf" srcId="{F7E95126-7349-4652-A645-4DCF96676272}" destId="{E896E989-4A61-4475-A566-A839F0A90441}" srcOrd="0" destOrd="0" presId="urn:microsoft.com/office/officeart/2005/8/layout/vList2"/>
    <dgm:cxn modelId="{54F26E15-5CBE-43DD-AE8F-3798559C8F6E}" type="presOf" srcId="{CABF121E-EEEF-4F0F-96EC-49FFE86E426A}" destId="{1C02A748-104A-43CE-8CA1-631A5D347706}" srcOrd="0" destOrd="0" presId="urn:microsoft.com/office/officeart/2005/8/layout/vList2"/>
    <dgm:cxn modelId="{683189F3-E2A3-4938-9450-DE6406932BC8}" srcId="{CABF121E-EEEF-4F0F-96EC-49FFE86E426A}" destId="{F7E95126-7349-4652-A645-4DCF96676272}" srcOrd="0" destOrd="0" parTransId="{7A35326B-1553-4952-A0C4-5C972FD50361}" sibTransId="{3A9ED643-1471-4D98-95F3-C6389E75FCED}"/>
    <dgm:cxn modelId="{E7097F0C-6B78-45E6-B8F3-E96D0062F9AF}" type="presOf" srcId="{3DC37247-307E-428B-B04F-825A3B71970C}" destId="{27BBAB7C-A3D0-42C6-81C9-4D8595E1C1A0}" srcOrd="0" destOrd="0" presId="urn:microsoft.com/office/officeart/2005/8/layout/vList2"/>
    <dgm:cxn modelId="{B588DF5E-0012-47FD-B0B5-E5CE699721C3}" srcId="{CABF121E-EEEF-4F0F-96EC-49FFE86E426A}" destId="{3DC37247-307E-428B-B04F-825A3B71970C}" srcOrd="3" destOrd="0" parTransId="{27E0A17E-3B9C-45F8-85B3-75C640F64690}" sibTransId="{8C8DD784-F6F2-4DC9-9606-E0C5930061DD}"/>
    <dgm:cxn modelId="{F9502685-F418-4AA0-8A9E-B609AC686728}" type="presParOf" srcId="{1C02A748-104A-43CE-8CA1-631A5D347706}" destId="{E896E989-4A61-4475-A566-A839F0A90441}" srcOrd="0" destOrd="0" presId="urn:microsoft.com/office/officeart/2005/8/layout/vList2"/>
    <dgm:cxn modelId="{B8CA8FDA-63FC-4EC8-8FB4-C12B4469866F}" type="presParOf" srcId="{1C02A748-104A-43CE-8CA1-631A5D347706}" destId="{C4896DF3-0E6E-45DD-9552-F4043B6D18E0}" srcOrd="1" destOrd="0" presId="urn:microsoft.com/office/officeart/2005/8/layout/vList2"/>
    <dgm:cxn modelId="{F7CBA6FF-5664-40C4-8EA7-62BA29B58E75}" type="presParOf" srcId="{1C02A748-104A-43CE-8CA1-631A5D347706}" destId="{6EA20E62-BD77-4DA7-98AF-2DED6736A48D}" srcOrd="2" destOrd="0" presId="urn:microsoft.com/office/officeart/2005/8/layout/vList2"/>
    <dgm:cxn modelId="{36BA9FE5-3184-448D-BF5B-F1B3F55469F1}" type="presParOf" srcId="{1C02A748-104A-43CE-8CA1-631A5D347706}" destId="{DAD5B825-784A-4430-BAD7-D67F76FD0F27}" srcOrd="3" destOrd="0" presId="urn:microsoft.com/office/officeart/2005/8/layout/vList2"/>
    <dgm:cxn modelId="{2C30BBAD-36A7-41AF-98EA-BC0E270E9C2C}" type="presParOf" srcId="{1C02A748-104A-43CE-8CA1-631A5D347706}" destId="{5618CFEA-07AA-4DDD-A7D8-4848E054DC44}" srcOrd="4" destOrd="0" presId="urn:microsoft.com/office/officeart/2005/8/layout/vList2"/>
    <dgm:cxn modelId="{E5B17736-0F84-4F7D-A8F2-C5EB6412DEA4}" type="presParOf" srcId="{1C02A748-104A-43CE-8CA1-631A5D347706}" destId="{9D1B1DC8-73F3-4E06-930A-349D1B23F195}" srcOrd="5" destOrd="0" presId="urn:microsoft.com/office/officeart/2005/8/layout/vList2"/>
    <dgm:cxn modelId="{EB7F3AD5-D4C1-4964-B5C4-7D49DA512A88}" type="presParOf" srcId="{1C02A748-104A-43CE-8CA1-631A5D347706}" destId="{27BBAB7C-A3D0-42C6-81C9-4D8595E1C1A0}"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ABF121E-EEEF-4F0F-96EC-49FFE86E42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F7E95126-7349-4652-A645-4DCF96676272}">
      <dgm:prSet custT="1">
        <dgm:style>
          <a:lnRef idx="1">
            <a:schemeClr val="accent1"/>
          </a:lnRef>
          <a:fillRef idx="2">
            <a:schemeClr val="accent1"/>
          </a:fillRef>
          <a:effectRef idx="1">
            <a:schemeClr val="accent1"/>
          </a:effectRef>
          <a:fontRef idx="minor">
            <a:schemeClr val="dk1"/>
          </a:fontRef>
        </dgm:style>
      </dgm:prSet>
      <dgm:spPr/>
      <dgm:t>
        <a:bodyPr/>
        <a:lstStyle/>
        <a:p>
          <a:r>
            <a:rPr lang="pl-PL" sz="2400" b="1" dirty="0" smtClean="0">
              <a:solidFill>
                <a:srgbClr val="00823B"/>
              </a:solidFill>
              <a:latin typeface="+mn-lt"/>
            </a:rPr>
            <a:t>Świadczenia z tytułu  wypadku  przy pracy: </a:t>
          </a:r>
          <a:endParaRPr lang="pl-PL" sz="2400" b="1" dirty="0">
            <a:solidFill>
              <a:srgbClr val="00823B"/>
            </a:solidFill>
            <a:effectLst/>
            <a:latin typeface="+mn-lt"/>
          </a:endParaRPr>
        </a:p>
      </dgm:t>
    </dgm:pt>
    <dgm:pt modelId="{7A35326B-1553-4952-A0C4-5C972FD50361}" type="parTrans" cxnId="{683189F3-E2A3-4938-9450-DE6406932BC8}">
      <dgm:prSet/>
      <dgm:spPr/>
      <dgm:t>
        <a:bodyPr/>
        <a:lstStyle/>
        <a:p>
          <a:endParaRPr lang="pl-PL" sz="2400" b="0">
            <a:solidFill>
              <a:srgbClr val="00823B"/>
            </a:solidFill>
            <a:latin typeface="+mn-lt"/>
          </a:endParaRPr>
        </a:p>
      </dgm:t>
    </dgm:pt>
    <dgm:pt modelId="{3A9ED643-1471-4D98-95F3-C6389E75FCED}" type="sibTrans" cxnId="{683189F3-E2A3-4938-9450-DE6406932BC8}">
      <dgm:prSet/>
      <dgm:spPr/>
      <dgm:t>
        <a:bodyPr/>
        <a:lstStyle/>
        <a:p>
          <a:endParaRPr lang="pl-PL" sz="2400" b="0">
            <a:solidFill>
              <a:srgbClr val="00823B"/>
            </a:solidFill>
            <a:latin typeface="+mn-lt"/>
          </a:endParaRPr>
        </a:p>
      </dgm:t>
    </dgm:pt>
    <dgm:pt modelId="{753F06A8-4B16-4352-B37E-3A962CCAA732}">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dirty="0" smtClean="0">
              <a:solidFill>
                <a:srgbClr val="00823B"/>
              </a:solidFill>
              <a:latin typeface="+mn-lt"/>
            </a:rPr>
            <a:t>pokrycie kosztów leczenia z zakresu stomatologii i szczepień ochronnych, zaopatrzenia w przedmioty ortopedyczne</a:t>
          </a:r>
          <a:endParaRPr lang="pl-PL" sz="2400" b="0" dirty="0">
            <a:solidFill>
              <a:srgbClr val="00823B"/>
            </a:solidFill>
            <a:effectLst/>
            <a:latin typeface="+mn-lt"/>
          </a:endParaRPr>
        </a:p>
      </dgm:t>
    </dgm:pt>
    <dgm:pt modelId="{CCD3755D-B458-4F25-902D-C13A2A2B8021}" type="parTrans" cxnId="{C4B2EC13-88C0-4917-98AD-B9CBB4D383E5}">
      <dgm:prSet/>
      <dgm:spPr/>
      <dgm:t>
        <a:bodyPr/>
        <a:lstStyle/>
        <a:p>
          <a:endParaRPr lang="pl-PL"/>
        </a:p>
      </dgm:t>
    </dgm:pt>
    <dgm:pt modelId="{BFB4F2B2-25F0-469F-8024-2C62309B3AB0}" type="sibTrans" cxnId="{C4B2EC13-88C0-4917-98AD-B9CBB4D383E5}">
      <dgm:prSet/>
      <dgm:spPr/>
      <dgm:t>
        <a:bodyPr/>
        <a:lstStyle/>
        <a:p>
          <a:endParaRPr lang="pl-PL"/>
        </a:p>
      </dgm:t>
    </dgm:pt>
    <dgm:pt modelId="{3DC37247-307E-428B-B04F-825A3B71970C}">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dirty="0" smtClean="0">
              <a:solidFill>
                <a:srgbClr val="00823B"/>
              </a:solidFill>
              <a:latin typeface="+mn-lt"/>
            </a:rPr>
            <a:t>odszkodowanie za utratę  lub uszkodzenie przedmiotów osobistych, przedmiotów niezbędnych  do wykonywania pracy (z wyjątkiem: pojazdów samochodowych  oraz wartości pieniężnych)</a:t>
          </a:r>
          <a:endParaRPr lang="pl-PL" sz="2400" b="0" dirty="0">
            <a:solidFill>
              <a:srgbClr val="00823B"/>
            </a:solidFill>
            <a:effectLst/>
            <a:latin typeface="+mn-lt"/>
          </a:endParaRPr>
        </a:p>
      </dgm:t>
    </dgm:pt>
    <dgm:pt modelId="{8C8DD784-F6F2-4DC9-9606-E0C5930061DD}" type="sibTrans" cxnId="{B588DF5E-0012-47FD-B0B5-E5CE699721C3}">
      <dgm:prSet/>
      <dgm:spPr/>
      <dgm:t>
        <a:bodyPr/>
        <a:lstStyle/>
        <a:p>
          <a:endParaRPr lang="pl-PL" sz="2400">
            <a:solidFill>
              <a:srgbClr val="00823B"/>
            </a:solidFill>
            <a:latin typeface="+mn-lt"/>
          </a:endParaRPr>
        </a:p>
      </dgm:t>
    </dgm:pt>
    <dgm:pt modelId="{27E0A17E-3B9C-45F8-85B3-75C640F64690}" type="parTrans" cxnId="{B588DF5E-0012-47FD-B0B5-E5CE699721C3}">
      <dgm:prSet/>
      <dgm:spPr/>
      <dgm:t>
        <a:bodyPr/>
        <a:lstStyle/>
        <a:p>
          <a:endParaRPr lang="pl-PL" sz="2400">
            <a:solidFill>
              <a:srgbClr val="00823B"/>
            </a:solidFill>
            <a:latin typeface="+mn-lt"/>
          </a:endParaRPr>
        </a:p>
      </dgm:t>
    </dgm:pt>
    <dgm:pt modelId="{D9CAF8CA-71D7-40C3-98CD-EBD7E0A425A6}">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dirty="0" smtClean="0">
              <a:solidFill>
                <a:srgbClr val="00823B"/>
              </a:solidFill>
              <a:latin typeface="+mn-lt"/>
            </a:rPr>
            <a:t>renta rodzinna uprawnionym członkom rodziny  zmarłego ubezpieczonego lub rencisty</a:t>
          </a:r>
          <a:endParaRPr lang="pl-PL" sz="2400" b="0" dirty="0">
            <a:solidFill>
              <a:srgbClr val="00823B"/>
            </a:solidFill>
            <a:effectLst/>
            <a:latin typeface="+mn-lt"/>
          </a:endParaRPr>
        </a:p>
      </dgm:t>
    </dgm:pt>
    <dgm:pt modelId="{4A3B6AD9-E510-46AD-8E4F-C140634B745D}" type="sibTrans" cxnId="{A6BD0D12-E2C2-4DDE-90E8-6074D7AC18A4}">
      <dgm:prSet/>
      <dgm:spPr/>
      <dgm:t>
        <a:bodyPr/>
        <a:lstStyle/>
        <a:p>
          <a:endParaRPr lang="pl-PL" sz="2400">
            <a:solidFill>
              <a:srgbClr val="00823B"/>
            </a:solidFill>
            <a:latin typeface="+mn-lt"/>
          </a:endParaRPr>
        </a:p>
      </dgm:t>
    </dgm:pt>
    <dgm:pt modelId="{13F23180-410F-4AAF-A5E2-9C0D9211F9CC}" type="parTrans" cxnId="{A6BD0D12-E2C2-4DDE-90E8-6074D7AC18A4}">
      <dgm:prSet/>
      <dgm:spPr/>
      <dgm:t>
        <a:bodyPr/>
        <a:lstStyle/>
        <a:p>
          <a:endParaRPr lang="pl-PL" sz="2400">
            <a:solidFill>
              <a:srgbClr val="00823B"/>
            </a:solidFill>
            <a:latin typeface="+mn-lt"/>
          </a:endParaRPr>
        </a:p>
      </dgm:t>
    </dgm:pt>
    <dgm:pt modelId="{1C02A748-104A-43CE-8CA1-631A5D347706}" type="pres">
      <dgm:prSet presAssocID="{CABF121E-EEEF-4F0F-96EC-49FFE86E426A}" presName="linear" presStyleCnt="0">
        <dgm:presLayoutVars>
          <dgm:animLvl val="lvl"/>
          <dgm:resizeHandles val="exact"/>
        </dgm:presLayoutVars>
      </dgm:prSet>
      <dgm:spPr/>
      <dgm:t>
        <a:bodyPr/>
        <a:lstStyle/>
        <a:p>
          <a:endParaRPr lang="pl-PL"/>
        </a:p>
      </dgm:t>
    </dgm:pt>
    <dgm:pt modelId="{E896E989-4A61-4475-A566-A839F0A90441}" type="pres">
      <dgm:prSet presAssocID="{F7E95126-7349-4652-A645-4DCF96676272}" presName="parentText" presStyleLbl="node1" presStyleIdx="0" presStyleCnt="4" custScaleY="70518" custLinFactY="-73114" custLinFactNeighborY="-100000">
        <dgm:presLayoutVars>
          <dgm:chMax val="0"/>
          <dgm:bulletEnabled val="1"/>
        </dgm:presLayoutVars>
      </dgm:prSet>
      <dgm:spPr/>
      <dgm:t>
        <a:bodyPr/>
        <a:lstStyle/>
        <a:p>
          <a:endParaRPr lang="pl-PL"/>
        </a:p>
      </dgm:t>
    </dgm:pt>
    <dgm:pt modelId="{C4896DF3-0E6E-45DD-9552-F4043B6D18E0}" type="pres">
      <dgm:prSet presAssocID="{3A9ED643-1471-4D98-95F3-C6389E75FCED}" presName="spacer" presStyleCnt="0"/>
      <dgm:spPr/>
    </dgm:pt>
    <dgm:pt modelId="{6EA20E62-BD77-4DA7-98AF-2DED6736A48D}" type="pres">
      <dgm:prSet presAssocID="{753F06A8-4B16-4352-B37E-3A962CCAA732}" presName="parentText" presStyleLbl="node1" presStyleIdx="1" presStyleCnt="4" custScaleY="71760">
        <dgm:presLayoutVars>
          <dgm:chMax val="0"/>
          <dgm:bulletEnabled val="1"/>
        </dgm:presLayoutVars>
      </dgm:prSet>
      <dgm:spPr/>
      <dgm:t>
        <a:bodyPr/>
        <a:lstStyle/>
        <a:p>
          <a:endParaRPr lang="pl-PL"/>
        </a:p>
      </dgm:t>
    </dgm:pt>
    <dgm:pt modelId="{DAD5B825-784A-4430-BAD7-D67F76FD0F27}" type="pres">
      <dgm:prSet presAssocID="{BFB4F2B2-25F0-469F-8024-2C62309B3AB0}" presName="spacer" presStyleCnt="0"/>
      <dgm:spPr/>
    </dgm:pt>
    <dgm:pt modelId="{5618CFEA-07AA-4DDD-A7D8-4848E054DC44}" type="pres">
      <dgm:prSet presAssocID="{D9CAF8CA-71D7-40C3-98CD-EBD7E0A425A6}" presName="parentText" presStyleLbl="node1" presStyleIdx="2" presStyleCnt="4" custScaleY="63848">
        <dgm:presLayoutVars>
          <dgm:chMax val="0"/>
          <dgm:bulletEnabled val="1"/>
        </dgm:presLayoutVars>
      </dgm:prSet>
      <dgm:spPr/>
      <dgm:t>
        <a:bodyPr/>
        <a:lstStyle/>
        <a:p>
          <a:endParaRPr lang="pl-PL"/>
        </a:p>
      </dgm:t>
    </dgm:pt>
    <dgm:pt modelId="{9D1B1DC8-73F3-4E06-930A-349D1B23F195}" type="pres">
      <dgm:prSet presAssocID="{4A3B6AD9-E510-46AD-8E4F-C140634B745D}" presName="spacer" presStyleCnt="0"/>
      <dgm:spPr/>
    </dgm:pt>
    <dgm:pt modelId="{27BBAB7C-A3D0-42C6-81C9-4D8595E1C1A0}" type="pres">
      <dgm:prSet presAssocID="{3DC37247-307E-428B-B04F-825A3B71970C}" presName="parentText" presStyleLbl="node1" presStyleIdx="3" presStyleCnt="4" custLinFactNeighborY="-45115">
        <dgm:presLayoutVars>
          <dgm:chMax val="0"/>
          <dgm:bulletEnabled val="1"/>
        </dgm:presLayoutVars>
      </dgm:prSet>
      <dgm:spPr/>
      <dgm:t>
        <a:bodyPr/>
        <a:lstStyle/>
        <a:p>
          <a:endParaRPr lang="pl-PL"/>
        </a:p>
      </dgm:t>
    </dgm:pt>
  </dgm:ptLst>
  <dgm:cxnLst>
    <dgm:cxn modelId="{D4968B21-3107-4B3F-AA8A-4287F34F1DBD}" type="presOf" srcId="{753F06A8-4B16-4352-B37E-3A962CCAA732}" destId="{6EA20E62-BD77-4DA7-98AF-2DED6736A48D}" srcOrd="0" destOrd="0" presId="urn:microsoft.com/office/officeart/2005/8/layout/vList2"/>
    <dgm:cxn modelId="{A6BD0D12-E2C2-4DDE-90E8-6074D7AC18A4}" srcId="{CABF121E-EEEF-4F0F-96EC-49FFE86E426A}" destId="{D9CAF8CA-71D7-40C3-98CD-EBD7E0A425A6}" srcOrd="2" destOrd="0" parTransId="{13F23180-410F-4AAF-A5E2-9C0D9211F9CC}" sibTransId="{4A3B6AD9-E510-46AD-8E4F-C140634B745D}"/>
    <dgm:cxn modelId="{C4B2EC13-88C0-4917-98AD-B9CBB4D383E5}" srcId="{CABF121E-EEEF-4F0F-96EC-49FFE86E426A}" destId="{753F06A8-4B16-4352-B37E-3A962CCAA732}" srcOrd="1" destOrd="0" parTransId="{CCD3755D-B458-4F25-902D-C13A2A2B8021}" sibTransId="{BFB4F2B2-25F0-469F-8024-2C62309B3AB0}"/>
    <dgm:cxn modelId="{4F3DE390-2BD7-4EB2-A79D-78AE263C4404}" type="presOf" srcId="{CABF121E-EEEF-4F0F-96EC-49FFE86E426A}" destId="{1C02A748-104A-43CE-8CA1-631A5D347706}" srcOrd="0" destOrd="0" presId="urn:microsoft.com/office/officeart/2005/8/layout/vList2"/>
    <dgm:cxn modelId="{47DC5306-9B72-454A-B3C0-7811489CF965}" type="presOf" srcId="{F7E95126-7349-4652-A645-4DCF96676272}" destId="{E896E989-4A61-4475-A566-A839F0A90441}" srcOrd="0" destOrd="0" presId="urn:microsoft.com/office/officeart/2005/8/layout/vList2"/>
    <dgm:cxn modelId="{FC18B5CA-3FBB-48D1-A9CB-DF7916AB08BA}" type="presOf" srcId="{3DC37247-307E-428B-B04F-825A3B71970C}" destId="{27BBAB7C-A3D0-42C6-81C9-4D8595E1C1A0}" srcOrd="0" destOrd="0" presId="urn:microsoft.com/office/officeart/2005/8/layout/vList2"/>
    <dgm:cxn modelId="{E806102B-3A2C-424F-9351-62712A9146BE}" type="presOf" srcId="{D9CAF8CA-71D7-40C3-98CD-EBD7E0A425A6}" destId="{5618CFEA-07AA-4DDD-A7D8-4848E054DC44}" srcOrd="0" destOrd="0" presId="urn:microsoft.com/office/officeart/2005/8/layout/vList2"/>
    <dgm:cxn modelId="{683189F3-E2A3-4938-9450-DE6406932BC8}" srcId="{CABF121E-EEEF-4F0F-96EC-49FFE86E426A}" destId="{F7E95126-7349-4652-A645-4DCF96676272}" srcOrd="0" destOrd="0" parTransId="{7A35326B-1553-4952-A0C4-5C972FD50361}" sibTransId="{3A9ED643-1471-4D98-95F3-C6389E75FCED}"/>
    <dgm:cxn modelId="{B588DF5E-0012-47FD-B0B5-E5CE699721C3}" srcId="{CABF121E-EEEF-4F0F-96EC-49FFE86E426A}" destId="{3DC37247-307E-428B-B04F-825A3B71970C}" srcOrd="3" destOrd="0" parTransId="{27E0A17E-3B9C-45F8-85B3-75C640F64690}" sibTransId="{8C8DD784-F6F2-4DC9-9606-E0C5930061DD}"/>
    <dgm:cxn modelId="{AEB59A31-1207-412E-AAAD-4F36D02C36FC}" type="presParOf" srcId="{1C02A748-104A-43CE-8CA1-631A5D347706}" destId="{E896E989-4A61-4475-A566-A839F0A90441}" srcOrd="0" destOrd="0" presId="urn:microsoft.com/office/officeart/2005/8/layout/vList2"/>
    <dgm:cxn modelId="{F707F726-4B58-4171-B8E9-856F202D894D}" type="presParOf" srcId="{1C02A748-104A-43CE-8CA1-631A5D347706}" destId="{C4896DF3-0E6E-45DD-9552-F4043B6D18E0}" srcOrd="1" destOrd="0" presId="urn:microsoft.com/office/officeart/2005/8/layout/vList2"/>
    <dgm:cxn modelId="{34454957-B816-4CF0-92AC-2557D539D275}" type="presParOf" srcId="{1C02A748-104A-43CE-8CA1-631A5D347706}" destId="{6EA20E62-BD77-4DA7-98AF-2DED6736A48D}" srcOrd="2" destOrd="0" presId="urn:microsoft.com/office/officeart/2005/8/layout/vList2"/>
    <dgm:cxn modelId="{B931382F-E87F-4332-8078-D38845D599E5}" type="presParOf" srcId="{1C02A748-104A-43CE-8CA1-631A5D347706}" destId="{DAD5B825-784A-4430-BAD7-D67F76FD0F27}" srcOrd="3" destOrd="0" presId="urn:microsoft.com/office/officeart/2005/8/layout/vList2"/>
    <dgm:cxn modelId="{2CF8C7CA-BB7D-456E-A547-BA0AD283385E}" type="presParOf" srcId="{1C02A748-104A-43CE-8CA1-631A5D347706}" destId="{5618CFEA-07AA-4DDD-A7D8-4848E054DC44}" srcOrd="4" destOrd="0" presId="urn:microsoft.com/office/officeart/2005/8/layout/vList2"/>
    <dgm:cxn modelId="{E492E814-1B3A-446B-9AD2-95982647868D}" type="presParOf" srcId="{1C02A748-104A-43CE-8CA1-631A5D347706}" destId="{9D1B1DC8-73F3-4E06-930A-349D1B23F195}" srcOrd="5" destOrd="0" presId="urn:microsoft.com/office/officeart/2005/8/layout/vList2"/>
    <dgm:cxn modelId="{760DBACC-0329-41A4-B052-1CC51AB55732}" type="presParOf" srcId="{1C02A748-104A-43CE-8CA1-631A5D347706}" destId="{27BBAB7C-A3D0-42C6-81C9-4D8595E1C1A0}"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1EB600-4DE4-4CE9-AD4F-1E16D3307F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F6AEEEBB-6A29-46F7-84A0-18055018A302}">
      <dgm:prSet>
        <dgm:style>
          <a:lnRef idx="1">
            <a:schemeClr val="accent1"/>
          </a:lnRef>
          <a:fillRef idx="2">
            <a:schemeClr val="accent1"/>
          </a:fillRef>
          <a:effectRef idx="1">
            <a:schemeClr val="accent1"/>
          </a:effectRef>
          <a:fontRef idx="minor">
            <a:schemeClr val="dk1"/>
          </a:fontRef>
        </dgm:style>
      </dgm:prSet>
      <dgm:spPr/>
      <dgm:t>
        <a:bodyPr/>
        <a:lstStyle/>
        <a:p>
          <a:pPr algn="ctr" rtl="0"/>
          <a:r>
            <a:rPr kumimoji="1" lang="pl-PL" dirty="0" smtClean="0">
              <a:solidFill>
                <a:srgbClr val="00823B"/>
              </a:solidFill>
            </a:rPr>
            <a:t>podczas:  </a:t>
          </a:r>
          <a:endParaRPr lang="pl-PL" dirty="0">
            <a:solidFill>
              <a:srgbClr val="00823B"/>
            </a:solidFill>
          </a:endParaRPr>
        </a:p>
      </dgm:t>
    </dgm:pt>
    <dgm:pt modelId="{984A9C7E-7B23-44EF-B9F4-99CE89E79D76}" type="parTrans" cxnId="{1B41115D-8158-4FE0-8EBB-8CBF98901F69}">
      <dgm:prSet/>
      <dgm:spPr/>
      <dgm:t>
        <a:bodyPr/>
        <a:lstStyle/>
        <a:p>
          <a:endParaRPr lang="pl-PL">
            <a:solidFill>
              <a:srgbClr val="00823B"/>
            </a:solidFill>
          </a:endParaRPr>
        </a:p>
      </dgm:t>
    </dgm:pt>
    <dgm:pt modelId="{8FF3DB51-D730-4635-A3AD-790B4C31F1E9}" type="sibTrans" cxnId="{1B41115D-8158-4FE0-8EBB-8CBF98901F69}">
      <dgm:prSet/>
      <dgm:spPr/>
      <dgm:t>
        <a:bodyPr/>
        <a:lstStyle/>
        <a:p>
          <a:endParaRPr lang="pl-PL">
            <a:solidFill>
              <a:srgbClr val="00823B"/>
            </a:solidFill>
          </a:endParaRPr>
        </a:p>
      </dgm:t>
    </dgm:pt>
    <dgm:pt modelId="{C26985AF-8307-4C84-97B1-CFC9461A0EB3}">
      <dgm:prSet>
        <dgm:style>
          <a:lnRef idx="1">
            <a:schemeClr val="accent2"/>
          </a:lnRef>
          <a:fillRef idx="2">
            <a:schemeClr val="accent2"/>
          </a:fillRef>
          <a:effectRef idx="1">
            <a:schemeClr val="accent2"/>
          </a:effectRef>
          <a:fontRef idx="minor">
            <a:schemeClr val="dk1"/>
          </a:fontRef>
        </dgm:style>
      </dgm:prSet>
      <dgm:spPr/>
      <dgm:t>
        <a:bodyPr/>
        <a:lstStyle/>
        <a:p>
          <a:pPr rtl="0"/>
          <a:r>
            <a:rPr kumimoji="1" lang="pl-PL" dirty="0" smtClean="0">
              <a:solidFill>
                <a:srgbClr val="00823B"/>
              </a:solidFill>
            </a:rPr>
            <a:t>czynności na rzecz pracodawcy, nawet bez polecenia,</a:t>
          </a:r>
          <a:endParaRPr kumimoji="1" lang="pl-PL" dirty="0">
            <a:solidFill>
              <a:srgbClr val="00823B"/>
            </a:solidFill>
          </a:endParaRPr>
        </a:p>
      </dgm:t>
    </dgm:pt>
    <dgm:pt modelId="{9322CEEF-327D-4C01-9147-AD068843D0AB}" type="parTrans" cxnId="{40B22AF7-28C2-4707-AFBD-A1B318A4653C}">
      <dgm:prSet/>
      <dgm:spPr/>
      <dgm:t>
        <a:bodyPr/>
        <a:lstStyle/>
        <a:p>
          <a:endParaRPr lang="pl-PL">
            <a:solidFill>
              <a:srgbClr val="00823B"/>
            </a:solidFill>
          </a:endParaRPr>
        </a:p>
      </dgm:t>
    </dgm:pt>
    <dgm:pt modelId="{977CC047-48E5-4593-BE34-5D0592FC1EB8}" type="sibTrans" cxnId="{40B22AF7-28C2-4707-AFBD-A1B318A4653C}">
      <dgm:prSet/>
      <dgm:spPr/>
      <dgm:t>
        <a:bodyPr/>
        <a:lstStyle/>
        <a:p>
          <a:endParaRPr lang="pl-PL">
            <a:solidFill>
              <a:srgbClr val="00823B"/>
            </a:solidFill>
          </a:endParaRPr>
        </a:p>
      </dgm:t>
    </dgm:pt>
    <dgm:pt modelId="{5D905AB5-1123-47ED-8259-B5C5FD5A663D}">
      <dgm:prSet>
        <dgm:style>
          <a:lnRef idx="1">
            <a:schemeClr val="accent2"/>
          </a:lnRef>
          <a:fillRef idx="2">
            <a:schemeClr val="accent2"/>
          </a:fillRef>
          <a:effectRef idx="1">
            <a:schemeClr val="accent2"/>
          </a:effectRef>
          <a:fontRef idx="minor">
            <a:schemeClr val="dk1"/>
          </a:fontRef>
        </dgm:style>
      </dgm:prSet>
      <dgm:spPr/>
      <dgm:t>
        <a:bodyPr/>
        <a:lstStyle/>
        <a:p>
          <a:pPr rtl="0"/>
          <a:r>
            <a:rPr kumimoji="1" lang="pl-PL" dirty="0" smtClean="0">
              <a:solidFill>
                <a:srgbClr val="00823B"/>
              </a:solidFill>
            </a:rPr>
            <a:t>w czasie pozostawania w dyspozycji pracodawcy w drodze miedzy siedzibą pracodawcy a miejscem wykonywania obowiązku wynikających ze stosunku pracy.</a:t>
          </a:r>
          <a:endParaRPr lang="pl-PL" dirty="0">
            <a:solidFill>
              <a:srgbClr val="00823B"/>
            </a:solidFill>
          </a:endParaRPr>
        </a:p>
      </dgm:t>
    </dgm:pt>
    <dgm:pt modelId="{F775BBCF-D5FF-4907-A6EE-97A791E96716}" type="parTrans" cxnId="{EA45289D-68A9-4C88-BE66-28BC9F4D9222}">
      <dgm:prSet/>
      <dgm:spPr/>
      <dgm:t>
        <a:bodyPr/>
        <a:lstStyle/>
        <a:p>
          <a:endParaRPr lang="pl-PL">
            <a:solidFill>
              <a:srgbClr val="00823B"/>
            </a:solidFill>
          </a:endParaRPr>
        </a:p>
      </dgm:t>
    </dgm:pt>
    <dgm:pt modelId="{59A16DB0-802B-49E3-B32B-984A916E39D3}" type="sibTrans" cxnId="{EA45289D-68A9-4C88-BE66-28BC9F4D9222}">
      <dgm:prSet/>
      <dgm:spPr/>
      <dgm:t>
        <a:bodyPr/>
        <a:lstStyle/>
        <a:p>
          <a:endParaRPr lang="pl-PL">
            <a:solidFill>
              <a:srgbClr val="00823B"/>
            </a:solidFill>
          </a:endParaRPr>
        </a:p>
      </dgm:t>
    </dgm:pt>
    <dgm:pt modelId="{B8B5F3C6-79A3-4920-B04E-9AD988180DCB}">
      <dgm:prSet>
        <dgm:style>
          <a:lnRef idx="1">
            <a:schemeClr val="accent2"/>
          </a:lnRef>
          <a:fillRef idx="2">
            <a:schemeClr val="accent2"/>
          </a:fillRef>
          <a:effectRef idx="1">
            <a:schemeClr val="accent2"/>
          </a:effectRef>
          <a:fontRef idx="minor">
            <a:schemeClr val="dk1"/>
          </a:fontRef>
        </dgm:style>
      </dgm:prSet>
      <dgm:spPr/>
      <dgm:t>
        <a:bodyPr/>
        <a:lstStyle/>
        <a:p>
          <a:pPr rtl="0"/>
          <a:r>
            <a:rPr kumimoji="1" lang="pl-PL" dirty="0" smtClean="0">
              <a:solidFill>
                <a:srgbClr val="00823B"/>
              </a:solidFill>
            </a:rPr>
            <a:t>lub w związku z wykonywaniem przez pracownika zwykłych czynności  lub poleceń przełożonego,</a:t>
          </a:r>
          <a:endParaRPr lang="pl-PL" dirty="0">
            <a:solidFill>
              <a:srgbClr val="00823B"/>
            </a:solidFill>
          </a:endParaRPr>
        </a:p>
      </dgm:t>
    </dgm:pt>
    <dgm:pt modelId="{EABD28E3-A234-4705-87A6-9638910E2DBE}" type="parTrans" cxnId="{90873816-545D-4207-9BB5-306F8A8E0E8D}">
      <dgm:prSet/>
      <dgm:spPr/>
      <dgm:t>
        <a:bodyPr/>
        <a:lstStyle/>
        <a:p>
          <a:endParaRPr lang="pl-PL"/>
        </a:p>
      </dgm:t>
    </dgm:pt>
    <dgm:pt modelId="{8015830A-41DC-4DB7-A74F-69392676A950}" type="sibTrans" cxnId="{90873816-545D-4207-9BB5-306F8A8E0E8D}">
      <dgm:prSet/>
      <dgm:spPr/>
      <dgm:t>
        <a:bodyPr/>
        <a:lstStyle/>
        <a:p>
          <a:endParaRPr lang="pl-PL"/>
        </a:p>
      </dgm:t>
    </dgm:pt>
    <dgm:pt modelId="{A85E7B5F-4D0A-4808-BACE-976DDF2E8FD2}" type="pres">
      <dgm:prSet presAssocID="{501EB600-4DE4-4CE9-AD4F-1E16D3307F67}" presName="linear" presStyleCnt="0">
        <dgm:presLayoutVars>
          <dgm:animLvl val="lvl"/>
          <dgm:resizeHandles val="exact"/>
        </dgm:presLayoutVars>
      </dgm:prSet>
      <dgm:spPr/>
      <dgm:t>
        <a:bodyPr/>
        <a:lstStyle/>
        <a:p>
          <a:endParaRPr lang="pl-PL"/>
        </a:p>
      </dgm:t>
    </dgm:pt>
    <dgm:pt modelId="{C3DD9406-0B4F-4F45-809C-AF94DEAC7F83}" type="pres">
      <dgm:prSet presAssocID="{F6AEEEBB-6A29-46F7-84A0-18055018A302}" presName="parentText" presStyleLbl="node1" presStyleIdx="0" presStyleCnt="4" custLinFactY="-93941" custLinFactNeighborX="0" custLinFactNeighborY="-100000">
        <dgm:presLayoutVars>
          <dgm:chMax val="0"/>
          <dgm:bulletEnabled val="1"/>
        </dgm:presLayoutVars>
      </dgm:prSet>
      <dgm:spPr/>
      <dgm:t>
        <a:bodyPr/>
        <a:lstStyle/>
        <a:p>
          <a:endParaRPr lang="pl-PL"/>
        </a:p>
      </dgm:t>
    </dgm:pt>
    <dgm:pt modelId="{6F80A6EE-813A-4EE7-8A43-B4A2CD2BA3CA}" type="pres">
      <dgm:prSet presAssocID="{8FF3DB51-D730-4635-A3AD-790B4C31F1E9}" presName="spacer" presStyleCnt="0"/>
      <dgm:spPr/>
    </dgm:pt>
    <dgm:pt modelId="{CC0E8096-669B-443F-B104-8721AC90D309}" type="pres">
      <dgm:prSet presAssocID="{B8B5F3C6-79A3-4920-B04E-9AD988180DCB}" presName="parentText" presStyleLbl="node1" presStyleIdx="1" presStyleCnt="4" custLinFactY="-27214" custLinFactNeighborX="-808" custLinFactNeighborY="-100000">
        <dgm:presLayoutVars>
          <dgm:chMax val="0"/>
          <dgm:bulletEnabled val="1"/>
        </dgm:presLayoutVars>
      </dgm:prSet>
      <dgm:spPr/>
      <dgm:t>
        <a:bodyPr/>
        <a:lstStyle/>
        <a:p>
          <a:endParaRPr lang="pl-PL"/>
        </a:p>
      </dgm:t>
    </dgm:pt>
    <dgm:pt modelId="{DF0C7D1A-8A79-4A7A-8C3E-AC0DBFC46380}" type="pres">
      <dgm:prSet presAssocID="{8015830A-41DC-4DB7-A74F-69392676A950}" presName="spacer" presStyleCnt="0"/>
      <dgm:spPr/>
    </dgm:pt>
    <dgm:pt modelId="{743E11E4-9931-41E3-9635-AC5FE5D66655}" type="pres">
      <dgm:prSet presAssocID="{C26985AF-8307-4C84-97B1-CFC9461A0EB3}" presName="parentText" presStyleLbl="node1" presStyleIdx="2" presStyleCnt="4" custLinFactY="-37161" custLinFactNeighborX="3836" custLinFactNeighborY="-100000">
        <dgm:presLayoutVars>
          <dgm:chMax val="0"/>
          <dgm:bulletEnabled val="1"/>
        </dgm:presLayoutVars>
      </dgm:prSet>
      <dgm:spPr/>
      <dgm:t>
        <a:bodyPr/>
        <a:lstStyle/>
        <a:p>
          <a:endParaRPr lang="pl-PL"/>
        </a:p>
      </dgm:t>
    </dgm:pt>
    <dgm:pt modelId="{8E9475C1-4167-4224-AA98-8742C00BC7D2}" type="pres">
      <dgm:prSet presAssocID="{977CC047-48E5-4593-BE34-5D0592FC1EB8}" presName="spacer" presStyleCnt="0"/>
      <dgm:spPr/>
    </dgm:pt>
    <dgm:pt modelId="{EE7CA789-30D5-4B75-8795-58823D06754E}" type="pres">
      <dgm:prSet presAssocID="{5D905AB5-1123-47ED-8259-B5C5FD5A663D}" presName="parentText" presStyleLbl="node1" presStyleIdx="3" presStyleCnt="4" custLinFactY="-27900" custLinFactNeighborX="0" custLinFactNeighborY="-100000">
        <dgm:presLayoutVars>
          <dgm:chMax val="0"/>
          <dgm:bulletEnabled val="1"/>
        </dgm:presLayoutVars>
      </dgm:prSet>
      <dgm:spPr/>
      <dgm:t>
        <a:bodyPr/>
        <a:lstStyle/>
        <a:p>
          <a:endParaRPr lang="pl-PL"/>
        </a:p>
      </dgm:t>
    </dgm:pt>
  </dgm:ptLst>
  <dgm:cxnLst>
    <dgm:cxn modelId="{40B22AF7-28C2-4707-AFBD-A1B318A4653C}" srcId="{501EB600-4DE4-4CE9-AD4F-1E16D3307F67}" destId="{C26985AF-8307-4C84-97B1-CFC9461A0EB3}" srcOrd="2" destOrd="0" parTransId="{9322CEEF-327D-4C01-9147-AD068843D0AB}" sibTransId="{977CC047-48E5-4593-BE34-5D0592FC1EB8}"/>
    <dgm:cxn modelId="{90873816-545D-4207-9BB5-306F8A8E0E8D}" srcId="{501EB600-4DE4-4CE9-AD4F-1E16D3307F67}" destId="{B8B5F3C6-79A3-4920-B04E-9AD988180DCB}" srcOrd="1" destOrd="0" parTransId="{EABD28E3-A234-4705-87A6-9638910E2DBE}" sibTransId="{8015830A-41DC-4DB7-A74F-69392676A950}"/>
    <dgm:cxn modelId="{1D85B5DB-3B0A-4C16-B33C-37830032C45B}" type="presOf" srcId="{5D905AB5-1123-47ED-8259-B5C5FD5A663D}" destId="{EE7CA789-30D5-4B75-8795-58823D06754E}" srcOrd="0" destOrd="0" presId="urn:microsoft.com/office/officeart/2005/8/layout/vList2"/>
    <dgm:cxn modelId="{1FC797D6-700E-4F45-AEA6-67AB9D909C59}" type="presOf" srcId="{B8B5F3C6-79A3-4920-B04E-9AD988180DCB}" destId="{CC0E8096-669B-443F-B104-8721AC90D309}" srcOrd="0" destOrd="0" presId="urn:microsoft.com/office/officeart/2005/8/layout/vList2"/>
    <dgm:cxn modelId="{0FCA2C71-061B-4C4E-B335-A0D51A85E185}" type="presOf" srcId="{C26985AF-8307-4C84-97B1-CFC9461A0EB3}" destId="{743E11E4-9931-41E3-9635-AC5FE5D66655}" srcOrd="0" destOrd="0" presId="urn:microsoft.com/office/officeart/2005/8/layout/vList2"/>
    <dgm:cxn modelId="{6CC44DB4-DB1E-40D5-BD68-48CA11D84CFA}" type="presOf" srcId="{F6AEEEBB-6A29-46F7-84A0-18055018A302}" destId="{C3DD9406-0B4F-4F45-809C-AF94DEAC7F83}" srcOrd="0" destOrd="0" presId="urn:microsoft.com/office/officeart/2005/8/layout/vList2"/>
    <dgm:cxn modelId="{1B41115D-8158-4FE0-8EBB-8CBF98901F69}" srcId="{501EB600-4DE4-4CE9-AD4F-1E16D3307F67}" destId="{F6AEEEBB-6A29-46F7-84A0-18055018A302}" srcOrd="0" destOrd="0" parTransId="{984A9C7E-7B23-44EF-B9F4-99CE89E79D76}" sibTransId="{8FF3DB51-D730-4635-A3AD-790B4C31F1E9}"/>
    <dgm:cxn modelId="{A53E25B4-4480-42EC-95D6-558EE599CAAB}" type="presOf" srcId="{501EB600-4DE4-4CE9-AD4F-1E16D3307F67}" destId="{A85E7B5F-4D0A-4808-BACE-976DDF2E8FD2}" srcOrd="0" destOrd="0" presId="urn:microsoft.com/office/officeart/2005/8/layout/vList2"/>
    <dgm:cxn modelId="{EA45289D-68A9-4C88-BE66-28BC9F4D9222}" srcId="{501EB600-4DE4-4CE9-AD4F-1E16D3307F67}" destId="{5D905AB5-1123-47ED-8259-B5C5FD5A663D}" srcOrd="3" destOrd="0" parTransId="{F775BBCF-D5FF-4907-A6EE-97A791E96716}" sibTransId="{59A16DB0-802B-49E3-B32B-984A916E39D3}"/>
    <dgm:cxn modelId="{C1F2AF3A-450C-4310-A75C-461B2B1F0D9B}" type="presParOf" srcId="{A85E7B5F-4D0A-4808-BACE-976DDF2E8FD2}" destId="{C3DD9406-0B4F-4F45-809C-AF94DEAC7F83}" srcOrd="0" destOrd="0" presId="urn:microsoft.com/office/officeart/2005/8/layout/vList2"/>
    <dgm:cxn modelId="{FCE544B9-2C9C-431A-9B14-732B7CEE5C3A}" type="presParOf" srcId="{A85E7B5F-4D0A-4808-BACE-976DDF2E8FD2}" destId="{6F80A6EE-813A-4EE7-8A43-B4A2CD2BA3CA}" srcOrd="1" destOrd="0" presId="urn:microsoft.com/office/officeart/2005/8/layout/vList2"/>
    <dgm:cxn modelId="{24F87AAC-8832-4D3D-8BA7-3BBED5EB2639}" type="presParOf" srcId="{A85E7B5F-4D0A-4808-BACE-976DDF2E8FD2}" destId="{CC0E8096-669B-443F-B104-8721AC90D309}" srcOrd="2" destOrd="0" presId="urn:microsoft.com/office/officeart/2005/8/layout/vList2"/>
    <dgm:cxn modelId="{9ED901D7-5DEA-475B-B799-C7F27D16FCC5}" type="presParOf" srcId="{A85E7B5F-4D0A-4808-BACE-976DDF2E8FD2}" destId="{DF0C7D1A-8A79-4A7A-8C3E-AC0DBFC46380}" srcOrd="3" destOrd="0" presId="urn:microsoft.com/office/officeart/2005/8/layout/vList2"/>
    <dgm:cxn modelId="{B75CE941-D3CE-4578-BCBF-011D51273013}" type="presParOf" srcId="{A85E7B5F-4D0A-4808-BACE-976DDF2E8FD2}" destId="{743E11E4-9931-41E3-9635-AC5FE5D66655}" srcOrd="4" destOrd="0" presId="urn:microsoft.com/office/officeart/2005/8/layout/vList2"/>
    <dgm:cxn modelId="{596DE0F7-7E24-4AE4-B6EB-1072EC650141}" type="presParOf" srcId="{A85E7B5F-4D0A-4808-BACE-976DDF2E8FD2}" destId="{8E9475C1-4167-4224-AA98-8742C00BC7D2}" srcOrd="5" destOrd="0" presId="urn:microsoft.com/office/officeart/2005/8/layout/vList2"/>
    <dgm:cxn modelId="{2CDC4292-AAB0-4075-9C4F-383A379A5664}" type="presParOf" srcId="{A85E7B5F-4D0A-4808-BACE-976DDF2E8FD2}" destId="{EE7CA789-30D5-4B75-8795-58823D06754E}" srcOrd="6"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ABF121E-EEEF-4F0F-96EC-49FFE86E42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F7E95126-7349-4652-A645-4DCF96676272}">
      <dgm:prSet custT="1">
        <dgm:style>
          <a:lnRef idx="1">
            <a:schemeClr val="accent1"/>
          </a:lnRef>
          <a:fillRef idx="2">
            <a:schemeClr val="accent1"/>
          </a:fillRef>
          <a:effectRef idx="1">
            <a:schemeClr val="accent1"/>
          </a:effectRef>
          <a:fontRef idx="minor">
            <a:schemeClr val="dk1"/>
          </a:fontRef>
        </dgm:style>
      </dgm:prSet>
      <dgm:spPr/>
      <dgm:t>
        <a:bodyPr/>
        <a:lstStyle/>
        <a:p>
          <a:r>
            <a:rPr lang="pl-PL" sz="2400" b="1" dirty="0" smtClean="0">
              <a:solidFill>
                <a:srgbClr val="00823B"/>
              </a:solidFill>
              <a:latin typeface="+mn-lt"/>
            </a:rPr>
            <a:t>Świadczenia z tytułu  wypadku  przy pracy </a:t>
          </a:r>
          <a:r>
            <a:rPr lang="pl-PL" sz="2400" dirty="0" smtClean="0">
              <a:solidFill>
                <a:srgbClr val="00823B"/>
              </a:solidFill>
              <a:effectLst>
                <a:outerShdw blurRad="38100" dist="38100" dir="2700000" algn="tl">
                  <a:srgbClr val="C0C0C0"/>
                </a:outerShdw>
              </a:effectLst>
              <a:latin typeface="+mn-lt"/>
            </a:rPr>
            <a:t>-</a:t>
          </a:r>
          <a:endParaRPr lang="pl-PL" sz="2400" b="0" dirty="0">
            <a:solidFill>
              <a:srgbClr val="FF0000"/>
            </a:solidFill>
            <a:effectLst/>
            <a:latin typeface="+mn-lt"/>
          </a:endParaRPr>
        </a:p>
      </dgm:t>
    </dgm:pt>
    <dgm:pt modelId="{7A35326B-1553-4952-A0C4-5C972FD50361}" type="parTrans" cxnId="{683189F3-E2A3-4938-9450-DE6406932BC8}">
      <dgm:prSet/>
      <dgm:spPr/>
      <dgm:t>
        <a:bodyPr/>
        <a:lstStyle/>
        <a:p>
          <a:endParaRPr lang="pl-PL" sz="2000" b="0">
            <a:solidFill>
              <a:srgbClr val="00823B"/>
            </a:solidFill>
            <a:latin typeface="+mn-lt"/>
          </a:endParaRPr>
        </a:p>
      </dgm:t>
    </dgm:pt>
    <dgm:pt modelId="{3A9ED643-1471-4D98-95F3-C6389E75FCED}" type="sibTrans" cxnId="{683189F3-E2A3-4938-9450-DE6406932BC8}">
      <dgm:prSet/>
      <dgm:spPr/>
      <dgm:t>
        <a:bodyPr/>
        <a:lstStyle/>
        <a:p>
          <a:endParaRPr lang="pl-PL" sz="2000" b="0">
            <a:solidFill>
              <a:srgbClr val="00823B"/>
            </a:solidFill>
            <a:latin typeface="+mn-lt"/>
          </a:endParaRPr>
        </a:p>
      </dgm:t>
    </dgm:pt>
    <dgm:pt modelId="{DB4D67A8-16D2-4677-8641-E0BE77A8C27B}">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b="1" dirty="0" smtClean="0">
              <a:solidFill>
                <a:srgbClr val="FF0000"/>
              </a:solidFill>
              <a:effectLst>
                <a:outerShdw blurRad="38100" dist="38100" dir="2700000" algn="tl">
                  <a:srgbClr val="C0C0C0"/>
                </a:outerShdw>
              </a:effectLst>
              <a:latin typeface="+mn-lt"/>
            </a:rPr>
            <a:t>nie przysługują </a:t>
          </a:r>
          <a:r>
            <a:rPr lang="pl-PL" sz="2400" b="1" dirty="0" smtClean="0">
              <a:solidFill>
                <a:srgbClr val="00823B"/>
              </a:solidFill>
              <a:latin typeface="+mn-lt"/>
            </a:rPr>
            <a:t>ubezpieczonemu:</a:t>
          </a:r>
          <a:endParaRPr lang="pl-PL" sz="2400" b="1" dirty="0">
            <a:solidFill>
              <a:srgbClr val="00823B"/>
            </a:solidFill>
            <a:effectLst/>
            <a:latin typeface="+mn-lt"/>
          </a:endParaRPr>
        </a:p>
      </dgm:t>
    </dgm:pt>
    <dgm:pt modelId="{557C2661-4770-4622-B467-E8146E109E6F}" type="parTrans" cxnId="{FE34DF8B-E6BA-4922-AABE-D7369D3ACEA6}">
      <dgm:prSet/>
      <dgm:spPr/>
      <dgm:t>
        <a:bodyPr/>
        <a:lstStyle/>
        <a:p>
          <a:endParaRPr lang="pl-PL" sz="2000">
            <a:solidFill>
              <a:srgbClr val="00823B"/>
            </a:solidFill>
            <a:latin typeface="+mn-lt"/>
          </a:endParaRPr>
        </a:p>
      </dgm:t>
    </dgm:pt>
    <dgm:pt modelId="{D2572EC8-0F97-4BE9-8BF6-47B6DAB6BF0C}" type="sibTrans" cxnId="{FE34DF8B-E6BA-4922-AABE-D7369D3ACEA6}">
      <dgm:prSet/>
      <dgm:spPr/>
      <dgm:t>
        <a:bodyPr/>
        <a:lstStyle/>
        <a:p>
          <a:endParaRPr lang="pl-PL" sz="2000">
            <a:solidFill>
              <a:srgbClr val="00823B"/>
            </a:solidFill>
            <a:latin typeface="+mn-lt"/>
          </a:endParaRPr>
        </a:p>
      </dgm:t>
    </dgm:pt>
    <dgm:pt modelId="{33819A9F-81D0-4B2C-BD8C-727C91E32612}">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dirty="0" smtClean="0">
              <a:solidFill>
                <a:srgbClr val="00823B"/>
              </a:solidFill>
              <a:latin typeface="+mn-lt"/>
            </a:rPr>
            <a:t>gdy wyłączną przyczyną wypadku  było udowodnione:</a:t>
          </a:r>
          <a:endParaRPr lang="pl-PL" sz="2400" dirty="0">
            <a:solidFill>
              <a:srgbClr val="00823B"/>
            </a:solidFill>
            <a:latin typeface="+mn-lt"/>
          </a:endParaRPr>
        </a:p>
      </dgm:t>
    </dgm:pt>
    <dgm:pt modelId="{9DBBEB7C-B704-427B-B884-BB1F0B56561A}" type="parTrans" cxnId="{5DFA8C89-192C-495E-9E94-5E5F26A288B9}">
      <dgm:prSet/>
      <dgm:spPr/>
      <dgm:t>
        <a:bodyPr/>
        <a:lstStyle/>
        <a:p>
          <a:endParaRPr lang="pl-PL" sz="2000">
            <a:solidFill>
              <a:srgbClr val="00823B"/>
            </a:solidFill>
            <a:latin typeface="+mn-lt"/>
          </a:endParaRPr>
        </a:p>
      </dgm:t>
    </dgm:pt>
    <dgm:pt modelId="{1BA959F6-18C3-4DC4-A385-0BA5BC376D38}" type="sibTrans" cxnId="{5DFA8C89-192C-495E-9E94-5E5F26A288B9}">
      <dgm:prSet/>
      <dgm:spPr/>
      <dgm:t>
        <a:bodyPr/>
        <a:lstStyle/>
        <a:p>
          <a:endParaRPr lang="pl-PL" sz="2000">
            <a:solidFill>
              <a:srgbClr val="00823B"/>
            </a:solidFill>
            <a:latin typeface="+mn-lt"/>
          </a:endParaRPr>
        </a:p>
      </dgm:t>
    </dgm:pt>
    <dgm:pt modelId="{96AF1049-984E-4781-88E6-75D56A170B68}">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dirty="0" smtClean="0">
              <a:solidFill>
                <a:srgbClr val="00823B"/>
              </a:solidFill>
              <a:latin typeface="+mn-lt"/>
            </a:rPr>
            <a:t>naruszenie przepisów  dot. ochrony życia i zdrowia ,</a:t>
          </a:r>
          <a:endParaRPr lang="pl-PL" sz="2400" dirty="0">
            <a:solidFill>
              <a:srgbClr val="00823B"/>
            </a:solidFill>
            <a:latin typeface="+mn-lt"/>
          </a:endParaRPr>
        </a:p>
      </dgm:t>
    </dgm:pt>
    <dgm:pt modelId="{228E2E36-5FF4-41FD-8221-993AE0374133}" type="parTrans" cxnId="{227C5AB1-9241-4B1F-B057-2E098DA06D47}">
      <dgm:prSet/>
      <dgm:spPr/>
      <dgm:t>
        <a:bodyPr/>
        <a:lstStyle/>
        <a:p>
          <a:endParaRPr lang="pl-PL" sz="2000">
            <a:solidFill>
              <a:srgbClr val="00823B"/>
            </a:solidFill>
            <a:latin typeface="+mn-lt"/>
          </a:endParaRPr>
        </a:p>
      </dgm:t>
    </dgm:pt>
    <dgm:pt modelId="{38D048FA-A558-499E-A059-B124C9357B81}" type="sibTrans" cxnId="{227C5AB1-9241-4B1F-B057-2E098DA06D47}">
      <dgm:prSet/>
      <dgm:spPr/>
      <dgm:t>
        <a:bodyPr/>
        <a:lstStyle/>
        <a:p>
          <a:endParaRPr lang="pl-PL" sz="2000">
            <a:solidFill>
              <a:srgbClr val="00823B"/>
            </a:solidFill>
            <a:latin typeface="+mn-lt"/>
          </a:endParaRPr>
        </a:p>
      </dgm:t>
    </dgm:pt>
    <dgm:pt modelId="{6D762306-D238-411C-9414-C763EEF224D9}">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dirty="0" smtClean="0">
              <a:solidFill>
                <a:srgbClr val="00823B"/>
              </a:solidFill>
              <a:latin typeface="+mn-lt"/>
            </a:rPr>
            <a:t>spowodowane przez niego umyślnie,</a:t>
          </a:r>
          <a:endParaRPr lang="pl-PL" sz="2400" dirty="0">
            <a:solidFill>
              <a:srgbClr val="00823B"/>
            </a:solidFill>
            <a:latin typeface="+mn-lt"/>
          </a:endParaRPr>
        </a:p>
      </dgm:t>
    </dgm:pt>
    <dgm:pt modelId="{15ECE0BC-367A-4C54-A8B4-CA4FCBA0DACE}" type="parTrans" cxnId="{B2AE6BDA-84D8-40A6-AD58-EE02769BBE46}">
      <dgm:prSet/>
      <dgm:spPr/>
      <dgm:t>
        <a:bodyPr/>
        <a:lstStyle/>
        <a:p>
          <a:endParaRPr lang="pl-PL" sz="2000">
            <a:solidFill>
              <a:srgbClr val="00823B"/>
            </a:solidFill>
            <a:latin typeface="+mn-lt"/>
          </a:endParaRPr>
        </a:p>
      </dgm:t>
    </dgm:pt>
    <dgm:pt modelId="{BB1F51D5-267C-4901-BF8E-ABA8A4ADFAED}" type="sibTrans" cxnId="{B2AE6BDA-84D8-40A6-AD58-EE02769BBE46}">
      <dgm:prSet/>
      <dgm:spPr/>
      <dgm:t>
        <a:bodyPr/>
        <a:lstStyle/>
        <a:p>
          <a:endParaRPr lang="pl-PL" sz="2000">
            <a:solidFill>
              <a:srgbClr val="00823B"/>
            </a:solidFill>
            <a:latin typeface="+mn-lt"/>
          </a:endParaRPr>
        </a:p>
      </dgm:t>
    </dgm:pt>
    <dgm:pt modelId="{0A659732-5E0D-4ED8-BF4C-FA5CBB8630FE}">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dirty="0" smtClean="0">
              <a:solidFill>
                <a:srgbClr val="00823B"/>
              </a:solidFill>
              <a:latin typeface="+mn-lt"/>
            </a:rPr>
            <a:t>wskutek rażącego niedbalstwa,</a:t>
          </a:r>
          <a:endParaRPr lang="pl-PL" sz="2400" dirty="0">
            <a:solidFill>
              <a:srgbClr val="00823B"/>
            </a:solidFill>
            <a:latin typeface="+mn-lt"/>
          </a:endParaRPr>
        </a:p>
      </dgm:t>
    </dgm:pt>
    <dgm:pt modelId="{AFEC8206-BF8C-49D7-B32B-ECB68228EE6A}" type="parTrans" cxnId="{51D06C6D-2706-4109-ADE5-8B81ABF5B65D}">
      <dgm:prSet/>
      <dgm:spPr/>
      <dgm:t>
        <a:bodyPr/>
        <a:lstStyle/>
        <a:p>
          <a:endParaRPr lang="pl-PL" sz="2000">
            <a:solidFill>
              <a:srgbClr val="00823B"/>
            </a:solidFill>
            <a:latin typeface="+mn-lt"/>
          </a:endParaRPr>
        </a:p>
      </dgm:t>
    </dgm:pt>
    <dgm:pt modelId="{FE34171A-666D-47AD-9BB8-BBA7F386C6D7}" type="sibTrans" cxnId="{51D06C6D-2706-4109-ADE5-8B81ABF5B65D}">
      <dgm:prSet/>
      <dgm:spPr/>
      <dgm:t>
        <a:bodyPr/>
        <a:lstStyle/>
        <a:p>
          <a:endParaRPr lang="pl-PL" sz="2000">
            <a:solidFill>
              <a:srgbClr val="00823B"/>
            </a:solidFill>
            <a:latin typeface="+mn-lt"/>
          </a:endParaRPr>
        </a:p>
      </dgm:t>
    </dgm:pt>
    <dgm:pt modelId="{15B42476-9A09-46B5-8C4C-E27564EE1C53}">
      <dgm:prSet custT="1">
        <dgm:style>
          <a:lnRef idx="1">
            <a:schemeClr val="accent2"/>
          </a:lnRef>
          <a:fillRef idx="2">
            <a:schemeClr val="accent2"/>
          </a:fillRef>
          <a:effectRef idx="1">
            <a:schemeClr val="accent2"/>
          </a:effectRef>
          <a:fontRef idx="minor">
            <a:schemeClr val="dk1"/>
          </a:fontRef>
        </dgm:style>
      </dgm:prSet>
      <dgm:spPr/>
      <dgm:t>
        <a:bodyPr/>
        <a:lstStyle/>
        <a:p>
          <a:r>
            <a:rPr lang="pl-PL" sz="2400" dirty="0" smtClean="0">
              <a:solidFill>
                <a:srgbClr val="00823B"/>
              </a:solidFill>
              <a:latin typeface="+mn-lt"/>
            </a:rPr>
            <a:t>będąc w stanie nietrzeźwym lub środków odurzających, psychotropowych, przyczynił się  do wypadku.</a:t>
          </a:r>
          <a:endParaRPr lang="pl-PL" sz="2400" dirty="0">
            <a:solidFill>
              <a:srgbClr val="00823B"/>
            </a:solidFill>
            <a:latin typeface="+mn-lt"/>
          </a:endParaRPr>
        </a:p>
      </dgm:t>
    </dgm:pt>
    <dgm:pt modelId="{01600F7E-9D15-433C-9CD9-4BFCB7AF9A93}" type="parTrans" cxnId="{327CC9F4-8A20-4B40-A7E6-D928C3F8A8E2}">
      <dgm:prSet/>
      <dgm:spPr/>
      <dgm:t>
        <a:bodyPr/>
        <a:lstStyle/>
        <a:p>
          <a:endParaRPr lang="pl-PL" sz="2000">
            <a:solidFill>
              <a:srgbClr val="00823B"/>
            </a:solidFill>
            <a:latin typeface="+mn-lt"/>
          </a:endParaRPr>
        </a:p>
      </dgm:t>
    </dgm:pt>
    <dgm:pt modelId="{4E3D8579-6E99-4677-BE3C-C4ACC709471D}" type="sibTrans" cxnId="{327CC9F4-8A20-4B40-A7E6-D928C3F8A8E2}">
      <dgm:prSet/>
      <dgm:spPr/>
      <dgm:t>
        <a:bodyPr/>
        <a:lstStyle/>
        <a:p>
          <a:endParaRPr lang="pl-PL" sz="2000">
            <a:solidFill>
              <a:srgbClr val="00823B"/>
            </a:solidFill>
            <a:latin typeface="+mn-lt"/>
          </a:endParaRPr>
        </a:p>
      </dgm:t>
    </dgm:pt>
    <dgm:pt modelId="{1C02A748-104A-43CE-8CA1-631A5D347706}" type="pres">
      <dgm:prSet presAssocID="{CABF121E-EEEF-4F0F-96EC-49FFE86E426A}" presName="linear" presStyleCnt="0">
        <dgm:presLayoutVars>
          <dgm:animLvl val="lvl"/>
          <dgm:resizeHandles val="exact"/>
        </dgm:presLayoutVars>
      </dgm:prSet>
      <dgm:spPr/>
      <dgm:t>
        <a:bodyPr/>
        <a:lstStyle/>
        <a:p>
          <a:endParaRPr lang="pl-PL"/>
        </a:p>
      </dgm:t>
    </dgm:pt>
    <dgm:pt modelId="{E896E989-4A61-4475-A566-A839F0A90441}" type="pres">
      <dgm:prSet presAssocID="{F7E95126-7349-4652-A645-4DCF96676272}" presName="parentText" presStyleLbl="node1" presStyleIdx="0" presStyleCnt="2" custLinFactY="-73114" custLinFactNeighborY="-100000">
        <dgm:presLayoutVars>
          <dgm:chMax val="0"/>
          <dgm:bulletEnabled val="1"/>
        </dgm:presLayoutVars>
      </dgm:prSet>
      <dgm:spPr/>
      <dgm:t>
        <a:bodyPr/>
        <a:lstStyle/>
        <a:p>
          <a:endParaRPr lang="pl-PL"/>
        </a:p>
      </dgm:t>
    </dgm:pt>
    <dgm:pt modelId="{C4896DF3-0E6E-45DD-9552-F4043B6D18E0}" type="pres">
      <dgm:prSet presAssocID="{3A9ED643-1471-4D98-95F3-C6389E75FCED}" presName="spacer" presStyleCnt="0"/>
      <dgm:spPr/>
    </dgm:pt>
    <dgm:pt modelId="{F6100301-E05A-4329-9EBC-EC2814EF6458}" type="pres">
      <dgm:prSet presAssocID="{DB4D67A8-16D2-4677-8641-E0BE77A8C27B}" presName="parentText" presStyleLbl="node1" presStyleIdx="1" presStyleCnt="2" custScaleY="37367" custLinFactNeighborX="-406" custLinFactNeighborY="-33529">
        <dgm:presLayoutVars>
          <dgm:chMax val="0"/>
          <dgm:bulletEnabled val="1"/>
        </dgm:presLayoutVars>
      </dgm:prSet>
      <dgm:spPr/>
      <dgm:t>
        <a:bodyPr/>
        <a:lstStyle/>
        <a:p>
          <a:endParaRPr lang="pl-PL"/>
        </a:p>
      </dgm:t>
    </dgm:pt>
    <dgm:pt modelId="{68AEE953-1A12-4850-B708-B2851631D36E}" type="pres">
      <dgm:prSet presAssocID="{DB4D67A8-16D2-4677-8641-E0BE77A8C27B}" presName="childText" presStyleLbl="revTx" presStyleIdx="0" presStyleCnt="1" custLinFactNeighborX="-406" custLinFactNeighborY="-38226">
        <dgm:presLayoutVars>
          <dgm:bulletEnabled val="1"/>
        </dgm:presLayoutVars>
      </dgm:prSet>
      <dgm:spPr/>
      <dgm:t>
        <a:bodyPr/>
        <a:lstStyle/>
        <a:p>
          <a:endParaRPr lang="pl-PL"/>
        </a:p>
      </dgm:t>
    </dgm:pt>
  </dgm:ptLst>
  <dgm:cxnLst>
    <dgm:cxn modelId="{327CC9F4-8A20-4B40-A7E6-D928C3F8A8E2}" srcId="{DB4D67A8-16D2-4677-8641-E0BE77A8C27B}" destId="{15B42476-9A09-46B5-8C4C-E27564EE1C53}" srcOrd="4" destOrd="0" parTransId="{01600F7E-9D15-433C-9CD9-4BFCB7AF9A93}" sibTransId="{4E3D8579-6E99-4677-BE3C-C4ACC709471D}"/>
    <dgm:cxn modelId="{EC4CFC0C-A579-4B25-B70D-CD6A6D4588EF}" type="presOf" srcId="{0A659732-5E0D-4ED8-BF4C-FA5CBB8630FE}" destId="{68AEE953-1A12-4850-B708-B2851631D36E}" srcOrd="0" destOrd="3" presId="urn:microsoft.com/office/officeart/2005/8/layout/vList2"/>
    <dgm:cxn modelId="{CD3D7E1C-0F05-4C88-95FA-6DB935292A7F}" type="presOf" srcId="{96AF1049-984E-4781-88E6-75D56A170B68}" destId="{68AEE953-1A12-4850-B708-B2851631D36E}" srcOrd="0" destOrd="1" presId="urn:microsoft.com/office/officeart/2005/8/layout/vList2"/>
    <dgm:cxn modelId="{5DFA8C89-192C-495E-9E94-5E5F26A288B9}" srcId="{DB4D67A8-16D2-4677-8641-E0BE77A8C27B}" destId="{33819A9F-81D0-4B2C-BD8C-727C91E32612}" srcOrd="0" destOrd="0" parTransId="{9DBBEB7C-B704-427B-B884-BB1F0B56561A}" sibTransId="{1BA959F6-18C3-4DC4-A385-0BA5BC376D38}"/>
    <dgm:cxn modelId="{51D06C6D-2706-4109-ADE5-8B81ABF5B65D}" srcId="{DB4D67A8-16D2-4677-8641-E0BE77A8C27B}" destId="{0A659732-5E0D-4ED8-BF4C-FA5CBB8630FE}" srcOrd="3" destOrd="0" parTransId="{AFEC8206-BF8C-49D7-B32B-ECB68228EE6A}" sibTransId="{FE34171A-666D-47AD-9BB8-BBA7F386C6D7}"/>
    <dgm:cxn modelId="{C49B4698-4C0F-4FEB-AB9A-46BFCFC6BD1A}" type="presOf" srcId="{DB4D67A8-16D2-4677-8641-E0BE77A8C27B}" destId="{F6100301-E05A-4329-9EBC-EC2814EF6458}" srcOrd="0" destOrd="0" presId="urn:microsoft.com/office/officeart/2005/8/layout/vList2"/>
    <dgm:cxn modelId="{B2AE6BDA-84D8-40A6-AD58-EE02769BBE46}" srcId="{DB4D67A8-16D2-4677-8641-E0BE77A8C27B}" destId="{6D762306-D238-411C-9414-C763EEF224D9}" srcOrd="2" destOrd="0" parTransId="{15ECE0BC-367A-4C54-A8B4-CA4FCBA0DACE}" sibTransId="{BB1F51D5-267C-4901-BF8E-ABA8A4ADFAED}"/>
    <dgm:cxn modelId="{1CD8E816-BD75-419C-B494-395782AAA967}" type="presOf" srcId="{F7E95126-7349-4652-A645-4DCF96676272}" destId="{E896E989-4A61-4475-A566-A839F0A90441}" srcOrd="0" destOrd="0" presId="urn:microsoft.com/office/officeart/2005/8/layout/vList2"/>
    <dgm:cxn modelId="{FE34DF8B-E6BA-4922-AABE-D7369D3ACEA6}" srcId="{CABF121E-EEEF-4F0F-96EC-49FFE86E426A}" destId="{DB4D67A8-16D2-4677-8641-E0BE77A8C27B}" srcOrd="1" destOrd="0" parTransId="{557C2661-4770-4622-B467-E8146E109E6F}" sibTransId="{D2572EC8-0F97-4BE9-8BF6-47B6DAB6BF0C}"/>
    <dgm:cxn modelId="{DCF4C3F1-1AC8-4BF0-98BE-9886D1B5A419}" type="presOf" srcId="{33819A9F-81D0-4B2C-BD8C-727C91E32612}" destId="{68AEE953-1A12-4850-B708-B2851631D36E}" srcOrd="0" destOrd="0" presId="urn:microsoft.com/office/officeart/2005/8/layout/vList2"/>
    <dgm:cxn modelId="{683189F3-E2A3-4938-9450-DE6406932BC8}" srcId="{CABF121E-EEEF-4F0F-96EC-49FFE86E426A}" destId="{F7E95126-7349-4652-A645-4DCF96676272}" srcOrd="0" destOrd="0" parTransId="{7A35326B-1553-4952-A0C4-5C972FD50361}" sibTransId="{3A9ED643-1471-4D98-95F3-C6389E75FCED}"/>
    <dgm:cxn modelId="{227C5AB1-9241-4B1F-B057-2E098DA06D47}" srcId="{DB4D67A8-16D2-4677-8641-E0BE77A8C27B}" destId="{96AF1049-984E-4781-88E6-75D56A170B68}" srcOrd="1" destOrd="0" parTransId="{228E2E36-5FF4-41FD-8221-993AE0374133}" sibTransId="{38D048FA-A558-499E-A059-B124C9357B81}"/>
    <dgm:cxn modelId="{A1C790D4-26C1-4FC9-ACE6-3B644B541931}" type="presOf" srcId="{6D762306-D238-411C-9414-C763EEF224D9}" destId="{68AEE953-1A12-4850-B708-B2851631D36E}" srcOrd="0" destOrd="2" presId="urn:microsoft.com/office/officeart/2005/8/layout/vList2"/>
    <dgm:cxn modelId="{02B423C5-CBB2-4D5C-8214-13BC40143C58}" type="presOf" srcId="{15B42476-9A09-46B5-8C4C-E27564EE1C53}" destId="{68AEE953-1A12-4850-B708-B2851631D36E}" srcOrd="0" destOrd="4" presId="urn:microsoft.com/office/officeart/2005/8/layout/vList2"/>
    <dgm:cxn modelId="{FB2FF6E2-113A-41D5-BC98-0C71BEF31AAE}" type="presOf" srcId="{CABF121E-EEEF-4F0F-96EC-49FFE86E426A}" destId="{1C02A748-104A-43CE-8CA1-631A5D347706}" srcOrd="0" destOrd="0" presId="urn:microsoft.com/office/officeart/2005/8/layout/vList2"/>
    <dgm:cxn modelId="{0F80442F-96C1-43F2-BC2A-0B822FBA6F8E}" type="presParOf" srcId="{1C02A748-104A-43CE-8CA1-631A5D347706}" destId="{E896E989-4A61-4475-A566-A839F0A90441}" srcOrd="0" destOrd="0" presId="urn:microsoft.com/office/officeart/2005/8/layout/vList2"/>
    <dgm:cxn modelId="{1AD824EA-24AD-493E-BA52-3411BCCABC26}" type="presParOf" srcId="{1C02A748-104A-43CE-8CA1-631A5D347706}" destId="{C4896DF3-0E6E-45DD-9552-F4043B6D18E0}" srcOrd="1" destOrd="0" presId="urn:microsoft.com/office/officeart/2005/8/layout/vList2"/>
    <dgm:cxn modelId="{34678148-0C41-4356-8A28-449B7CB96B7F}" type="presParOf" srcId="{1C02A748-104A-43CE-8CA1-631A5D347706}" destId="{F6100301-E05A-4329-9EBC-EC2814EF6458}" srcOrd="2" destOrd="0" presId="urn:microsoft.com/office/officeart/2005/8/layout/vList2"/>
    <dgm:cxn modelId="{AA170656-7D90-410B-A0C8-AA83811B3FDA}" type="presParOf" srcId="{1C02A748-104A-43CE-8CA1-631A5D347706}" destId="{68AEE953-1A12-4850-B708-B2851631D36E}" srcOrd="3"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AEF25F-78C9-4D72-A79F-02549DA0B00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1D38C6A7-04A8-4172-8B5A-DD47ED724413}">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pl-PL" sz="2400" b="1" dirty="0" smtClean="0">
              <a:solidFill>
                <a:srgbClr val="00823B"/>
              </a:solidFill>
              <a:effectLst/>
              <a:latin typeface="+mn-lt"/>
            </a:rPr>
            <a:t>również podczas:</a:t>
          </a:r>
          <a:endParaRPr kumimoji="1" lang="pl-PL" sz="2400" b="0" dirty="0">
            <a:solidFill>
              <a:srgbClr val="00823B"/>
            </a:solidFill>
            <a:effectLst/>
            <a:latin typeface="+mn-lt"/>
          </a:endParaRPr>
        </a:p>
      </dgm:t>
    </dgm:pt>
    <dgm:pt modelId="{FF8F3492-3639-4B89-B357-C311DF8A2AB3}" type="parTrans" cxnId="{1C8FD376-BD61-479B-BC07-39455C5C623F}">
      <dgm:prSet/>
      <dgm:spPr/>
      <dgm:t>
        <a:bodyPr/>
        <a:lstStyle/>
        <a:p>
          <a:endParaRPr lang="pl-PL" sz="2400" b="0">
            <a:solidFill>
              <a:srgbClr val="00823B"/>
            </a:solidFill>
            <a:effectLst/>
            <a:latin typeface="+mn-lt"/>
          </a:endParaRPr>
        </a:p>
      </dgm:t>
    </dgm:pt>
    <dgm:pt modelId="{FBCA6CD1-EFEA-4EB2-AEA5-7A57E5A22859}" type="sibTrans" cxnId="{1C8FD376-BD61-479B-BC07-39455C5C623F}">
      <dgm:prSet/>
      <dgm:spPr/>
      <dgm:t>
        <a:bodyPr/>
        <a:lstStyle/>
        <a:p>
          <a:endParaRPr lang="pl-PL" sz="2400" b="0">
            <a:solidFill>
              <a:srgbClr val="00823B"/>
            </a:solidFill>
            <a:effectLst/>
            <a:latin typeface="+mn-lt"/>
          </a:endParaRPr>
        </a:p>
      </dgm:t>
    </dgm:pt>
    <dgm:pt modelId="{171A20F3-E9DD-4928-941F-1C1E72939D1B}">
      <dgm:prSet custT="1">
        <dgm:style>
          <a:lnRef idx="1">
            <a:schemeClr val="accent2"/>
          </a:lnRef>
          <a:fillRef idx="2">
            <a:schemeClr val="accent2"/>
          </a:fillRef>
          <a:effectRef idx="1">
            <a:schemeClr val="accent2"/>
          </a:effectRef>
          <a:fontRef idx="minor">
            <a:schemeClr val="dk1"/>
          </a:fontRef>
        </dgm:style>
      </dgm:prSet>
      <dgm:spPr/>
      <dgm:t>
        <a:bodyPr/>
        <a:lstStyle/>
        <a:p>
          <a:r>
            <a:rPr lang="pl-PL" sz="2000" dirty="0" smtClean="0">
              <a:solidFill>
                <a:srgbClr val="00823B"/>
              </a:solidFill>
              <a:effectLst/>
              <a:latin typeface="+mn-lt"/>
            </a:rPr>
            <a:t>zwykłych czynności związanych z prowadzeniem działalności pozarolniczej, współpracujących,</a:t>
          </a:r>
          <a:endParaRPr lang="pl-PL" sz="2000" dirty="0">
            <a:solidFill>
              <a:srgbClr val="00823B"/>
            </a:solidFill>
            <a:effectLst/>
            <a:latin typeface="+mn-lt"/>
          </a:endParaRPr>
        </a:p>
      </dgm:t>
    </dgm:pt>
    <dgm:pt modelId="{50B59FA0-B574-47D6-8AA0-6CF2AB7E9853}" type="parTrans" cxnId="{CD578F11-3A12-44FE-8ACA-E4AA43D470A2}">
      <dgm:prSet/>
      <dgm:spPr/>
      <dgm:t>
        <a:bodyPr/>
        <a:lstStyle/>
        <a:p>
          <a:endParaRPr lang="pl-PL">
            <a:solidFill>
              <a:srgbClr val="00823B"/>
            </a:solidFill>
            <a:effectLst/>
            <a:latin typeface="+mn-lt"/>
          </a:endParaRPr>
        </a:p>
      </dgm:t>
    </dgm:pt>
    <dgm:pt modelId="{CB18E8F9-6E4E-4892-B046-7F617370C94D}" type="sibTrans" cxnId="{CD578F11-3A12-44FE-8ACA-E4AA43D470A2}">
      <dgm:prSet/>
      <dgm:spPr/>
      <dgm:t>
        <a:bodyPr/>
        <a:lstStyle/>
        <a:p>
          <a:endParaRPr lang="pl-PL">
            <a:solidFill>
              <a:srgbClr val="00823B"/>
            </a:solidFill>
            <a:effectLst/>
            <a:latin typeface="+mn-lt"/>
          </a:endParaRPr>
        </a:p>
      </dgm:t>
    </dgm:pt>
    <dgm:pt modelId="{75A5E773-0155-4243-AE0A-593322D33AF2}">
      <dgm:prSet custT="1">
        <dgm:style>
          <a:lnRef idx="1">
            <a:schemeClr val="accent2"/>
          </a:lnRef>
          <a:fillRef idx="2">
            <a:schemeClr val="accent2"/>
          </a:fillRef>
          <a:effectRef idx="1">
            <a:schemeClr val="accent2"/>
          </a:effectRef>
          <a:fontRef idx="minor">
            <a:schemeClr val="dk1"/>
          </a:fontRef>
        </dgm:style>
      </dgm:prSet>
      <dgm:spPr/>
      <dgm:t>
        <a:bodyPr/>
        <a:lstStyle/>
        <a:p>
          <a:r>
            <a:rPr lang="pl-PL" sz="2000" dirty="0" smtClean="0">
              <a:solidFill>
                <a:srgbClr val="00823B"/>
              </a:solidFill>
              <a:effectLst/>
              <a:latin typeface="+mn-lt"/>
            </a:rPr>
            <a:t>odbywania szkolenia lub stażu przez absolwenta pobierającego stypendium w okresie odbywania stażu na podst.  skierowania z powiatowego urzędu pracy, posłowie i duchowni.</a:t>
          </a:r>
          <a:endParaRPr lang="pl-PL" sz="2000" dirty="0">
            <a:solidFill>
              <a:srgbClr val="00823B"/>
            </a:solidFill>
            <a:effectLst/>
            <a:latin typeface="+mn-lt"/>
          </a:endParaRPr>
        </a:p>
      </dgm:t>
    </dgm:pt>
    <dgm:pt modelId="{6A48DEC4-5447-4024-83C6-33B7DBA87CC4}" type="parTrans" cxnId="{D80FA76A-1566-4632-96AA-9DF2B5D30611}">
      <dgm:prSet/>
      <dgm:spPr/>
      <dgm:t>
        <a:bodyPr/>
        <a:lstStyle/>
        <a:p>
          <a:endParaRPr lang="pl-PL">
            <a:solidFill>
              <a:srgbClr val="00823B"/>
            </a:solidFill>
            <a:effectLst/>
            <a:latin typeface="+mn-lt"/>
          </a:endParaRPr>
        </a:p>
      </dgm:t>
    </dgm:pt>
    <dgm:pt modelId="{587C0344-BB35-417F-81D4-B7F820F93ADA}" type="sibTrans" cxnId="{D80FA76A-1566-4632-96AA-9DF2B5D30611}">
      <dgm:prSet/>
      <dgm:spPr/>
      <dgm:t>
        <a:bodyPr/>
        <a:lstStyle/>
        <a:p>
          <a:endParaRPr lang="pl-PL">
            <a:solidFill>
              <a:srgbClr val="00823B"/>
            </a:solidFill>
            <a:effectLst/>
            <a:latin typeface="+mn-lt"/>
          </a:endParaRPr>
        </a:p>
      </dgm:t>
    </dgm:pt>
    <dgm:pt modelId="{198DB429-59E8-4AA0-A594-9FCB6BAE5DBF}">
      <dgm:prSet custT="1">
        <dgm:style>
          <a:lnRef idx="1">
            <a:schemeClr val="accent2"/>
          </a:lnRef>
          <a:fillRef idx="2">
            <a:schemeClr val="accent2"/>
          </a:fillRef>
          <a:effectRef idx="1">
            <a:schemeClr val="accent2"/>
          </a:effectRef>
          <a:fontRef idx="minor">
            <a:schemeClr val="dk1"/>
          </a:fontRef>
        </dgm:style>
      </dgm:prSet>
      <dgm:spPr/>
      <dgm:t>
        <a:bodyPr/>
        <a:lstStyle/>
        <a:p>
          <a:pPr rtl="0"/>
          <a:r>
            <a:rPr lang="pl-PL" sz="2000" dirty="0" smtClean="0">
              <a:solidFill>
                <a:srgbClr val="00823B"/>
              </a:solidFill>
              <a:effectLst/>
              <a:latin typeface="+mn-lt"/>
            </a:rPr>
            <a:t>wykonywania pracy na podst. umowy  agencyjnej , umowy zlecenia </a:t>
          </a:r>
          <a:r>
            <a:rPr lang="pl-PL" sz="2000" i="1" dirty="0" smtClean="0">
              <a:solidFill>
                <a:srgbClr val="00823B"/>
              </a:solidFill>
              <a:effectLst/>
              <a:latin typeface="+mn-lt"/>
            </a:rPr>
            <a:t>(również ze swoim pracodawcą),</a:t>
          </a:r>
          <a:endParaRPr kumimoji="1" lang="pl-PL" sz="2800" b="0" dirty="0">
            <a:solidFill>
              <a:srgbClr val="00823B"/>
            </a:solidFill>
            <a:effectLst/>
            <a:latin typeface="+mn-lt"/>
          </a:endParaRPr>
        </a:p>
      </dgm:t>
    </dgm:pt>
    <dgm:pt modelId="{9919B068-A33A-48AB-96AC-66CE7608E2CF}" type="parTrans" cxnId="{8FEC349C-222B-4DED-A2CC-31850C4ADA25}">
      <dgm:prSet/>
      <dgm:spPr/>
      <dgm:t>
        <a:bodyPr/>
        <a:lstStyle/>
        <a:p>
          <a:endParaRPr lang="pl-PL">
            <a:effectLst/>
            <a:latin typeface="+mn-lt"/>
          </a:endParaRPr>
        </a:p>
      </dgm:t>
    </dgm:pt>
    <dgm:pt modelId="{6CB8FA08-D130-4B1F-95A2-78836208A441}" type="sibTrans" cxnId="{8FEC349C-222B-4DED-A2CC-31850C4ADA25}">
      <dgm:prSet/>
      <dgm:spPr/>
      <dgm:t>
        <a:bodyPr/>
        <a:lstStyle/>
        <a:p>
          <a:endParaRPr lang="pl-PL">
            <a:effectLst/>
            <a:latin typeface="+mn-lt"/>
          </a:endParaRPr>
        </a:p>
      </dgm:t>
    </dgm:pt>
    <dgm:pt modelId="{993060C7-70A9-452A-B256-2D011BB02E82}" type="pres">
      <dgm:prSet presAssocID="{B7AEF25F-78C9-4D72-A79F-02549DA0B00B}" presName="linear" presStyleCnt="0">
        <dgm:presLayoutVars>
          <dgm:animLvl val="lvl"/>
          <dgm:resizeHandles val="exact"/>
        </dgm:presLayoutVars>
      </dgm:prSet>
      <dgm:spPr/>
      <dgm:t>
        <a:bodyPr/>
        <a:lstStyle/>
        <a:p>
          <a:endParaRPr lang="pl-PL"/>
        </a:p>
      </dgm:t>
    </dgm:pt>
    <dgm:pt modelId="{F3685572-F92C-42D4-9761-48D445E1BCA8}" type="pres">
      <dgm:prSet presAssocID="{1D38C6A7-04A8-4172-8B5A-DD47ED724413}" presName="parentText" presStyleLbl="node1" presStyleIdx="0" presStyleCnt="4">
        <dgm:presLayoutVars>
          <dgm:chMax val="0"/>
          <dgm:bulletEnabled val="1"/>
        </dgm:presLayoutVars>
      </dgm:prSet>
      <dgm:spPr/>
      <dgm:t>
        <a:bodyPr/>
        <a:lstStyle/>
        <a:p>
          <a:endParaRPr lang="pl-PL"/>
        </a:p>
      </dgm:t>
    </dgm:pt>
    <dgm:pt modelId="{4132087B-BA85-4C43-9AF7-FACC1302AC2E}" type="pres">
      <dgm:prSet presAssocID="{FBCA6CD1-EFEA-4EB2-AEA5-7A57E5A22859}" presName="spacer" presStyleCnt="0"/>
      <dgm:spPr/>
    </dgm:pt>
    <dgm:pt modelId="{81A0333E-ADD2-4648-8956-24660D649AAF}" type="pres">
      <dgm:prSet presAssocID="{198DB429-59E8-4AA0-A594-9FCB6BAE5DBF}" presName="parentText" presStyleLbl="node1" presStyleIdx="1" presStyleCnt="4">
        <dgm:presLayoutVars>
          <dgm:chMax val="0"/>
          <dgm:bulletEnabled val="1"/>
        </dgm:presLayoutVars>
      </dgm:prSet>
      <dgm:spPr/>
      <dgm:t>
        <a:bodyPr/>
        <a:lstStyle/>
        <a:p>
          <a:endParaRPr lang="pl-PL"/>
        </a:p>
      </dgm:t>
    </dgm:pt>
    <dgm:pt modelId="{B412C25A-B673-415A-8360-3D02D667D5BF}" type="pres">
      <dgm:prSet presAssocID="{6CB8FA08-D130-4B1F-95A2-78836208A441}" presName="spacer" presStyleCnt="0"/>
      <dgm:spPr/>
    </dgm:pt>
    <dgm:pt modelId="{A70B8CD6-7154-4D00-8FFF-B11C05522AE7}" type="pres">
      <dgm:prSet presAssocID="{171A20F3-E9DD-4928-941F-1C1E72939D1B}" presName="parentText" presStyleLbl="node1" presStyleIdx="2" presStyleCnt="4">
        <dgm:presLayoutVars>
          <dgm:chMax val="0"/>
          <dgm:bulletEnabled val="1"/>
        </dgm:presLayoutVars>
      </dgm:prSet>
      <dgm:spPr/>
      <dgm:t>
        <a:bodyPr/>
        <a:lstStyle/>
        <a:p>
          <a:endParaRPr lang="pl-PL"/>
        </a:p>
      </dgm:t>
    </dgm:pt>
    <dgm:pt modelId="{8E473879-C890-4085-B8E8-56DFA3E93F59}" type="pres">
      <dgm:prSet presAssocID="{CB18E8F9-6E4E-4892-B046-7F617370C94D}" presName="spacer" presStyleCnt="0"/>
      <dgm:spPr/>
    </dgm:pt>
    <dgm:pt modelId="{1DE5B1ED-3653-4E6A-A77F-25BF55E8D6DE}" type="pres">
      <dgm:prSet presAssocID="{75A5E773-0155-4243-AE0A-593322D33AF2}" presName="parentText" presStyleLbl="node1" presStyleIdx="3" presStyleCnt="4">
        <dgm:presLayoutVars>
          <dgm:chMax val="0"/>
          <dgm:bulletEnabled val="1"/>
        </dgm:presLayoutVars>
      </dgm:prSet>
      <dgm:spPr/>
      <dgm:t>
        <a:bodyPr/>
        <a:lstStyle/>
        <a:p>
          <a:endParaRPr lang="pl-PL"/>
        </a:p>
      </dgm:t>
    </dgm:pt>
  </dgm:ptLst>
  <dgm:cxnLst>
    <dgm:cxn modelId="{CD578F11-3A12-44FE-8ACA-E4AA43D470A2}" srcId="{B7AEF25F-78C9-4D72-A79F-02549DA0B00B}" destId="{171A20F3-E9DD-4928-941F-1C1E72939D1B}" srcOrd="2" destOrd="0" parTransId="{50B59FA0-B574-47D6-8AA0-6CF2AB7E9853}" sibTransId="{CB18E8F9-6E4E-4892-B046-7F617370C94D}"/>
    <dgm:cxn modelId="{06B8D245-B94F-4E2A-89E3-20459CDB6004}" type="presOf" srcId="{75A5E773-0155-4243-AE0A-593322D33AF2}" destId="{1DE5B1ED-3653-4E6A-A77F-25BF55E8D6DE}" srcOrd="0" destOrd="0" presId="urn:microsoft.com/office/officeart/2005/8/layout/vList2"/>
    <dgm:cxn modelId="{1C8FD376-BD61-479B-BC07-39455C5C623F}" srcId="{B7AEF25F-78C9-4D72-A79F-02549DA0B00B}" destId="{1D38C6A7-04A8-4172-8B5A-DD47ED724413}" srcOrd="0" destOrd="0" parTransId="{FF8F3492-3639-4B89-B357-C311DF8A2AB3}" sibTransId="{FBCA6CD1-EFEA-4EB2-AEA5-7A57E5A22859}"/>
    <dgm:cxn modelId="{B89D5882-0FBE-4CDE-A11E-2F162E996693}" type="presOf" srcId="{198DB429-59E8-4AA0-A594-9FCB6BAE5DBF}" destId="{81A0333E-ADD2-4648-8956-24660D649AAF}" srcOrd="0" destOrd="0" presId="urn:microsoft.com/office/officeart/2005/8/layout/vList2"/>
    <dgm:cxn modelId="{184A917F-446E-466D-9B18-A2FBE815248E}" type="presOf" srcId="{B7AEF25F-78C9-4D72-A79F-02549DA0B00B}" destId="{993060C7-70A9-452A-B256-2D011BB02E82}" srcOrd="0" destOrd="0" presId="urn:microsoft.com/office/officeart/2005/8/layout/vList2"/>
    <dgm:cxn modelId="{597F1E23-A01D-4F9B-87A8-D74DFB5A8544}" type="presOf" srcId="{171A20F3-E9DD-4928-941F-1C1E72939D1B}" destId="{A70B8CD6-7154-4D00-8FFF-B11C05522AE7}" srcOrd="0" destOrd="0" presId="urn:microsoft.com/office/officeart/2005/8/layout/vList2"/>
    <dgm:cxn modelId="{56609669-A9D0-4317-9535-8FB8015E5D65}" type="presOf" srcId="{1D38C6A7-04A8-4172-8B5A-DD47ED724413}" destId="{F3685572-F92C-42D4-9761-48D445E1BCA8}" srcOrd="0" destOrd="0" presId="urn:microsoft.com/office/officeart/2005/8/layout/vList2"/>
    <dgm:cxn modelId="{8FEC349C-222B-4DED-A2CC-31850C4ADA25}" srcId="{B7AEF25F-78C9-4D72-A79F-02549DA0B00B}" destId="{198DB429-59E8-4AA0-A594-9FCB6BAE5DBF}" srcOrd="1" destOrd="0" parTransId="{9919B068-A33A-48AB-96AC-66CE7608E2CF}" sibTransId="{6CB8FA08-D130-4B1F-95A2-78836208A441}"/>
    <dgm:cxn modelId="{D80FA76A-1566-4632-96AA-9DF2B5D30611}" srcId="{B7AEF25F-78C9-4D72-A79F-02549DA0B00B}" destId="{75A5E773-0155-4243-AE0A-593322D33AF2}" srcOrd="3" destOrd="0" parTransId="{6A48DEC4-5447-4024-83C6-33B7DBA87CC4}" sibTransId="{587C0344-BB35-417F-81D4-B7F820F93ADA}"/>
    <dgm:cxn modelId="{84ED3CD8-2D1C-4CF5-A4A7-721843F8E5F0}" type="presParOf" srcId="{993060C7-70A9-452A-B256-2D011BB02E82}" destId="{F3685572-F92C-42D4-9761-48D445E1BCA8}" srcOrd="0" destOrd="0" presId="urn:microsoft.com/office/officeart/2005/8/layout/vList2"/>
    <dgm:cxn modelId="{6CCC2000-7E3D-40DD-A761-20E464ADC069}" type="presParOf" srcId="{993060C7-70A9-452A-B256-2D011BB02E82}" destId="{4132087B-BA85-4C43-9AF7-FACC1302AC2E}" srcOrd="1" destOrd="0" presId="urn:microsoft.com/office/officeart/2005/8/layout/vList2"/>
    <dgm:cxn modelId="{045B6EF9-76D1-4EBF-A708-C69F48E586FB}" type="presParOf" srcId="{993060C7-70A9-452A-B256-2D011BB02E82}" destId="{81A0333E-ADD2-4648-8956-24660D649AAF}" srcOrd="2" destOrd="0" presId="urn:microsoft.com/office/officeart/2005/8/layout/vList2"/>
    <dgm:cxn modelId="{AB0BB98D-B03A-4665-9AD7-6D301060CE33}" type="presParOf" srcId="{993060C7-70A9-452A-B256-2D011BB02E82}" destId="{B412C25A-B673-415A-8360-3D02D667D5BF}" srcOrd="3" destOrd="0" presId="urn:microsoft.com/office/officeart/2005/8/layout/vList2"/>
    <dgm:cxn modelId="{D609296F-0B3E-4B3B-8BE8-127C62109E65}" type="presParOf" srcId="{993060C7-70A9-452A-B256-2D011BB02E82}" destId="{A70B8CD6-7154-4D00-8FFF-B11C05522AE7}" srcOrd="4" destOrd="0" presId="urn:microsoft.com/office/officeart/2005/8/layout/vList2"/>
    <dgm:cxn modelId="{BE6D6985-B137-45D9-A24A-04BF04E41994}" type="presParOf" srcId="{993060C7-70A9-452A-B256-2D011BB02E82}" destId="{8E473879-C890-4085-B8E8-56DFA3E93F59}" srcOrd="5" destOrd="0" presId="urn:microsoft.com/office/officeart/2005/8/layout/vList2"/>
    <dgm:cxn modelId="{D089C28F-40CC-455C-92BA-24BC14B34266}" type="presParOf" srcId="{993060C7-70A9-452A-B256-2D011BB02E82}" destId="{1DE5B1ED-3653-4E6A-A77F-25BF55E8D6DE}"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BF121E-EEEF-4F0F-96EC-49FFE86E42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7C33EB26-B315-4383-81A5-041953493469}">
      <dgm:prSet custT="1">
        <dgm:style>
          <a:lnRef idx="1">
            <a:schemeClr val="accent1"/>
          </a:lnRef>
          <a:fillRef idx="2">
            <a:schemeClr val="accent1"/>
          </a:fillRef>
          <a:effectRef idx="1">
            <a:schemeClr val="accent1"/>
          </a:effectRef>
          <a:fontRef idx="minor">
            <a:schemeClr val="dk1"/>
          </a:fontRef>
        </dgm:style>
      </dgm:prSet>
      <dgm:spPr/>
      <dgm:t>
        <a:bodyPr/>
        <a:lstStyle/>
        <a:p>
          <a:r>
            <a:rPr lang="pl-PL" sz="2400" u="none" dirty="0" smtClean="0">
              <a:solidFill>
                <a:srgbClr val="00823B"/>
              </a:solidFill>
              <a:latin typeface="+mn-lt"/>
            </a:rPr>
            <a:t>na równi (</a:t>
          </a:r>
          <a:r>
            <a:rPr lang="pl-PL" sz="2400" dirty="0" smtClean="0">
              <a:solidFill>
                <a:srgbClr val="00823B"/>
              </a:solidFill>
              <a:latin typeface="+mn-lt"/>
            </a:rPr>
            <a:t>w zakresie uprawnień) z wypadkiem przy pracy:</a:t>
          </a:r>
          <a:endParaRPr lang="pl-PL" sz="2400" dirty="0">
            <a:solidFill>
              <a:srgbClr val="00823B"/>
            </a:solidFill>
            <a:latin typeface="+mn-lt"/>
          </a:endParaRPr>
        </a:p>
      </dgm:t>
    </dgm:pt>
    <dgm:pt modelId="{8939D691-3DAB-451D-B021-D1FDC8C1C4AE}" type="parTrans" cxnId="{EB1F0ABB-6FCF-4F7E-877C-E77340488917}">
      <dgm:prSet/>
      <dgm:spPr/>
      <dgm:t>
        <a:bodyPr/>
        <a:lstStyle/>
        <a:p>
          <a:endParaRPr lang="pl-PL" sz="2400">
            <a:solidFill>
              <a:srgbClr val="00823B"/>
            </a:solidFill>
            <a:latin typeface="+mn-lt"/>
          </a:endParaRPr>
        </a:p>
      </dgm:t>
    </dgm:pt>
    <dgm:pt modelId="{B5EA0872-1DA5-47BC-941B-FA402DFC3C98}" type="sibTrans" cxnId="{EB1F0ABB-6FCF-4F7E-877C-E77340488917}">
      <dgm:prSet/>
      <dgm:spPr/>
      <dgm:t>
        <a:bodyPr/>
        <a:lstStyle/>
        <a:p>
          <a:endParaRPr lang="pl-PL" sz="2400">
            <a:solidFill>
              <a:srgbClr val="00823B"/>
            </a:solidFill>
            <a:latin typeface="+mn-lt"/>
          </a:endParaRPr>
        </a:p>
      </dgm:t>
    </dgm:pt>
    <dgm:pt modelId="{8E967810-80E0-4A94-849E-E81CBF90A2F2}">
      <dgm:prSet custT="1">
        <dgm:style>
          <a:lnRef idx="1">
            <a:schemeClr val="accent2"/>
          </a:lnRef>
          <a:fillRef idx="2">
            <a:schemeClr val="accent2"/>
          </a:fillRef>
          <a:effectRef idx="1">
            <a:schemeClr val="accent2"/>
          </a:effectRef>
          <a:fontRef idx="minor">
            <a:schemeClr val="dk1"/>
          </a:fontRef>
        </dgm:style>
      </dgm:prSet>
      <dgm:spPr>
        <a:effectLst>
          <a:outerShdw blurRad="50800" dist="38100" dir="8100000" algn="tr" rotWithShape="0">
            <a:prstClr val="black">
              <a:alpha val="40000"/>
            </a:prstClr>
          </a:outerShdw>
        </a:effectLst>
      </dgm:spPr>
      <dgm:t>
        <a:bodyPr anchor="ctr"/>
        <a:lstStyle/>
        <a:p>
          <a:r>
            <a:rPr lang="pl-PL" sz="2400" dirty="0" smtClean="0">
              <a:solidFill>
                <a:srgbClr val="00823B"/>
              </a:solidFill>
              <a:latin typeface="+mn-lt"/>
            </a:rPr>
            <a:t>podróży służbowej,</a:t>
          </a:r>
          <a:endParaRPr lang="pl-PL" sz="2400" dirty="0">
            <a:solidFill>
              <a:srgbClr val="00823B"/>
            </a:solidFill>
            <a:latin typeface="+mn-lt"/>
          </a:endParaRPr>
        </a:p>
      </dgm:t>
    </dgm:pt>
    <dgm:pt modelId="{44F6C1C9-D3F1-47D8-93CF-290518740FB7}" type="parTrans" cxnId="{9DCF9E4B-AAD0-48E2-AFB1-E2CC4DD1CC8F}">
      <dgm:prSet/>
      <dgm:spPr/>
      <dgm:t>
        <a:bodyPr/>
        <a:lstStyle/>
        <a:p>
          <a:endParaRPr lang="pl-PL" sz="2400">
            <a:solidFill>
              <a:srgbClr val="00823B"/>
            </a:solidFill>
            <a:latin typeface="+mn-lt"/>
          </a:endParaRPr>
        </a:p>
      </dgm:t>
    </dgm:pt>
    <dgm:pt modelId="{20EE3789-56EA-415B-8169-B2A788AEF5F6}" type="sibTrans" cxnId="{9DCF9E4B-AAD0-48E2-AFB1-E2CC4DD1CC8F}">
      <dgm:prSet/>
      <dgm:spPr/>
      <dgm:t>
        <a:bodyPr/>
        <a:lstStyle/>
        <a:p>
          <a:endParaRPr lang="pl-PL" sz="2400">
            <a:solidFill>
              <a:srgbClr val="00823B"/>
            </a:solidFill>
            <a:latin typeface="+mn-lt"/>
          </a:endParaRPr>
        </a:p>
      </dgm:t>
    </dgm:pt>
    <dgm:pt modelId="{C0D01338-1268-4500-B007-9B2CF5458DC7}">
      <dgm:prSet custT="1">
        <dgm:style>
          <a:lnRef idx="1">
            <a:schemeClr val="accent2"/>
          </a:lnRef>
          <a:fillRef idx="2">
            <a:schemeClr val="accent2"/>
          </a:fillRef>
          <a:effectRef idx="1">
            <a:schemeClr val="accent2"/>
          </a:effectRef>
          <a:fontRef idx="minor">
            <a:schemeClr val="dk1"/>
          </a:fontRef>
        </dgm:style>
      </dgm:prSet>
      <dgm:spPr>
        <a:effectLst>
          <a:outerShdw blurRad="50800" dist="38100" dir="8100000" algn="tr" rotWithShape="0">
            <a:prstClr val="black">
              <a:alpha val="40000"/>
            </a:prstClr>
          </a:outerShdw>
        </a:effectLst>
      </dgm:spPr>
      <dgm:t>
        <a:bodyPr anchor="ctr"/>
        <a:lstStyle/>
        <a:p>
          <a:r>
            <a:rPr lang="pl-PL" sz="2400" dirty="0" smtClean="0">
              <a:solidFill>
                <a:srgbClr val="00823B"/>
              </a:solidFill>
              <a:latin typeface="+mn-lt"/>
            </a:rPr>
            <a:t>zdarzenie do którego doszło podczas: </a:t>
          </a:r>
          <a:endParaRPr lang="pl-PL" sz="2400" dirty="0">
            <a:solidFill>
              <a:srgbClr val="00823B"/>
            </a:solidFill>
            <a:latin typeface="+mn-lt"/>
          </a:endParaRPr>
        </a:p>
      </dgm:t>
    </dgm:pt>
    <dgm:pt modelId="{C2CF8E38-F6E3-4986-9437-7D58EBFBD26C}" type="parTrans" cxnId="{B375ACC4-ABB3-44A7-909B-84877336BBFD}">
      <dgm:prSet/>
      <dgm:spPr/>
      <dgm:t>
        <a:bodyPr/>
        <a:lstStyle/>
        <a:p>
          <a:endParaRPr lang="pl-PL" sz="2400">
            <a:solidFill>
              <a:srgbClr val="00823B"/>
            </a:solidFill>
            <a:latin typeface="+mn-lt"/>
          </a:endParaRPr>
        </a:p>
      </dgm:t>
    </dgm:pt>
    <dgm:pt modelId="{2668BA6C-992B-483A-AEF7-502102F3F785}" type="sibTrans" cxnId="{B375ACC4-ABB3-44A7-909B-84877336BBFD}">
      <dgm:prSet/>
      <dgm:spPr/>
      <dgm:t>
        <a:bodyPr/>
        <a:lstStyle/>
        <a:p>
          <a:endParaRPr lang="pl-PL" sz="2400">
            <a:solidFill>
              <a:srgbClr val="00823B"/>
            </a:solidFill>
            <a:latin typeface="+mn-lt"/>
          </a:endParaRPr>
        </a:p>
      </dgm:t>
    </dgm:pt>
    <dgm:pt modelId="{294BE548-3790-4B71-BA07-866323861468}">
      <dgm:prSet custT="1">
        <dgm:style>
          <a:lnRef idx="1">
            <a:schemeClr val="accent2"/>
          </a:lnRef>
          <a:fillRef idx="2">
            <a:schemeClr val="accent2"/>
          </a:fillRef>
          <a:effectRef idx="1">
            <a:schemeClr val="accent2"/>
          </a:effectRef>
          <a:fontRef idx="minor">
            <a:schemeClr val="dk1"/>
          </a:fontRef>
        </dgm:style>
      </dgm:prSet>
      <dgm:spPr>
        <a:effectLst>
          <a:outerShdw blurRad="50800" dist="38100" dir="8100000" algn="tr" rotWithShape="0">
            <a:prstClr val="black">
              <a:alpha val="40000"/>
            </a:prstClr>
          </a:outerShdw>
        </a:effectLst>
      </dgm:spPr>
      <dgm:t>
        <a:bodyPr anchor="ctr"/>
        <a:lstStyle/>
        <a:p>
          <a:r>
            <a:rPr lang="pl-PL" sz="2400" dirty="0" smtClean="0">
              <a:solidFill>
                <a:srgbClr val="00823B"/>
              </a:solidFill>
              <a:latin typeface="+mn-lt"/>
            </a:rPr>
            <a:t>szkolenia w zakresie powszechnej samoobrony,</a:t>
          </a:r>
          <a:endParaRPr lang="pl-PL" sz="2400" dirty="0">
            <a:solidFill>
              <a:srgbClr val="00823B"/>
            </a:solidFill>
            <a:latin typeface="+mn-lt"/>
          </a:endParaRPr>
        </a:p>
      </dgm:t>
    </dgm:pt>
    <dgm:pt modelId="{61343AB7-F61B-44A4-80DE-41ED4402FCAD}" type="parTrans" cxnId="{8FD9240F-4D01-4329-9E28-F0A9E1E3F6E4}">
      <dgm:prSet/>
      <dgm:spPr/>
      <dgm:t>
        <a:bodyPr/>
        <a:lstStyle/>
        <a:p>
          <a:endParaRPr lang="pl-PL" sz="2400">
            <a:solidFill>
              <a:srgbClr val="00823B"/>
            </a:solidFill>
            <a:latin typeface="+mn-lt"/>
          </a:endParaRPr>
        </a:p>
      </dgm:t>
    </dgm:pt>
    <dgm:pt modelId="{FCE53110-14FB-4599-A0AC-65DE2D3A10FB}" type="sibTrans" cxnId="{8FD9240F-4D01-4329-9E28-F0A9E1E3F6E4}">
      <dgm:prSet/>
      <dgm:spPr/>
      <dgm:t>
        <a:bodyPr/>
        <a:lstStyle/>
        <a:p>
          <a:endParaRPr lang="pl-PL" sz="2400">
            <a:solidFill>
              <a:srgbClr val="00823B"/>
            </a:solidFill>
            <a:latin typeface="+mn-lt"/>
          </a:endParaRPr>
        </a:p>
      </dgm:t>
    </dgm:pt>
    <dgm:pt modelId="{E93E35B5-2AD0-4A91-8884-7A4E336FBC95}">
      <dgm:prSet custT="1">
        <dgm:style>
          <a:lnRef idx="1">
            <a:schemeClr val="accent2"/>
          </a:lnRef>
          <a:fillRef idx="2">
            <a:schemeClr val="accent2"/>
          </a:fillRef>
          <a:effectRef idx="1">
            <a:schemeClr val="accent2"/>
          </a:effectRef>
          <a:fontRef idx="minor">
            <a:schemeClr val="dk1"/>
          </a:fontRef>
        </dgm:style>
      </dgm:prSet>
      <dgm:spPr>
        <a:effectLst>
          <a:outerShdw blurRad="50800" dist="38100" dir="8100000" algn="tr" rotWithShape="0">
            <a:prstClr val="black">
              <a:alpha val="40000"/>
            </a:prstClr>
          </a:outerShdw>
        </a:effectLst>
      </dgm:spPr>
      <dgm:t>
        <a:bodyPr anchor="ctr"/>
        <a:lstStyle/>
        <a:p>
          <a:r>
            <a:rPr lang="pl-PL" sz="2400" dirty="0" smtClean="0">
              <a:solidFill>
                <a:srgbClr val="00823B"/>
              </a:solidFill>
              <a:latin typeface="+mn-lt"/>
            </a:rPr>
            <a:t>przy wykonywaniu zadań zleconych przez macierzystą org. związkową.</a:t>
          </a:r>
          <a:endParaRPr lang="pl-PL" sz="2400" dirty="0">
            <a:solidFill>
              <a:srgbClr val="00823B"/>
            </a:solidFill>
            <a:latin typeface="+mn-lt"/>
          </a:endParaRPr>
        </a:p>
      </dgm:t>
    </dgm:pt>
    <dgm:pt modelId="{DA05CDFF-4563-4261-A700-1310F4C31945}" type="parTrans" cxnId="{DF6ECAF5-F022-4879-B85C-C6B0260392AD}">
      <dgm:prSet/>
      <dgm:spPr/>
      <dgm:t>
        <a:bodyPr/>
        <a:lstStyle/>
        <a:p>
          <a:endParaRPr lang="pl-PL" sz="2400">
            <a:solidFill>
              <a:srgbClr val="00823B"/>
            </a:solidFill>
            <a:latin typeface="+mn-lt"/>
          </a:endParaRPr>
        </a:p>
      </dgm:t>
    </dgm:pt>
    <dgm:pt modelId="{10A2BEFE-8CFF-4DDD-B408-5CFC323F8D94}" type="sibTrans" cxnId="{DF6ECAF5-F022-4879-B85C-C6B0260392AD}">
      <dgm:prSet/>
      <dgm:spPr/>
      <dgm:t>
        <a:bodyPr/>
        <a:lstStyle/>
        <a:p>
          <a:endParaRPr lang="pl-PL" sz="2400">
            <a:solidFill>
              <a:srgbClr val="00823B"/>
            </a:solidFill>
            <a:latin typeface="+mn-lt"/>
          </a:endParaRPr>
        </a:p>
      </dgm:t>
    </dgm:pt>
    <dgm:pt modelId="{1C02A748-104A-43CE-8CA1-631A5D347706}" type="pres">
      <dgm:prSet presAssocID="{CABF121E-EEEF-4F0F-96EC-49FFE86E426A}" presName="linear" presStyleCnt="0">
        <dgm:presLayoutVars>
          <dgm:animLvl val="lvl"/>
          <dgm:resizeHandles val="exact"/>
        </dgm:presLayoutVars>
      </dgm:prSet>
      <dgm:spPr/>
      <dgm:t>
        <a:bodyPr/>
        <a:lstStyle/>
        <a:p>
          <a:endParaRPr lang="pl-PL"/>
        </a:p>
      </dgm:t>
    </dgm:pt>
    <dgm:pt modelId="{CA0AF4A8-7904-4858-93AE-CA92847C6DAB}" type="pres">
      <dgm:prSet presAssocID="{7C33EB26-B315-4383-81A5-041953493469}" presName="parentText" presStyleLbl="node1" presStyleIdx="0" presStyleCnt="1" custScaleX="98953" custScaleY="69239" custLinFactNeighborX="-785" custLinFactNeighborY="-51739">
        <dgm:presLayoutVars>
          <dgm:chMax val="0"/>
          <dgm:bulletEnabled val="1"/>
        </dgm:presLayoutVars>
      </dgm:prSet>
      <dgm:spPr/>
      <dgm:t>
        <a:bodyPr/>
        <a:lstStyle/>
        <a:p>
          <a:endParaRPr lang="pl-PL"/>
        </a:p>
      </dgm:t>
    </dgm:pt>
    <dgm:pt modelId="{B412C568-597F-4B4C-B6C3-007241306F98}" type="pres">
      <dgm:prSet presAssocID="{7C33EB26-B315-4383-81A5-041953493469}" presName="childText" presStyleLbl="revTx" presStyleIdx="0" presStyleCnt="1" custLinFactNeighborX="523" custLinFactNeighborY="-23484">
        <dgm:presLayoutVars>
          <dgm:bulletEnabled val="1"/>
        </dgm:presLayoutVars>
      </dgm:prSet>
      <dgm:spPr/>
      <dgm:t>
        <a:bodyPr/>
        <a:lstStyle/>
        <a:p>
          <a:endParaRPr lang="pl-PL"/>
        </a:p>
      </dgm:t>
    </dgm:pt>
  </dgm:ptLst>
  <dgm:cxnLst>
    <dgm:cxn modelId="{A6EC8258-7C68-4613-BEF4-70007E355424}" type="presOf" srcId="{E93E35B5-2AD0-4A91-8884-7A4E336FBC95}" destId="{B412C568-597F-4B4C-B6C3-007241306F98}" srcOrd="0" destOrd="3" presId="urn:microsoft.com/office/officeart/2005/8/layout/vList2"/>
    <dgm:cxn modelId="{E2612E28-88E2-4462-8670-33650663083D}" type="presOf" srcId="{CABF121E-EEEF-4F0F-96EC-49FFE86E426A}" destId="{1C02A748-104A-43CE-8CA1-631A5D347706}" srcOrd="0" destOrd="0" presId="urn:microsoft.com/office/officeart/2005/8/layout/vList2"/>
    <dgm:cxn modelId="{FA439B5F-CFD0-4D53-89BD-61542AB2C019}" type="presOf" srcId="{7C33EB26-B315-4383-81A5-041953493469}" destId="{CA0AF4A8-7904-4858-93AE-CA92847C6DAB}" srcOrd="0" destOrd="0" presId="urn:microsoft.com/office/officeart/2005/8/layout/vList2"/>
    <dgm:cxn modelId="{8FD9240F-4D01-4329-9E28-F0A9E1E3F6E4}" srcId="{7C33EB26-B315-4383-81A5-041953493469}" destId="{294BE548-3790-4B71-BA07-866323861468}" srcOrd="2" destOrd="0" parTransId="{61343AB7-F61B-44A4-80DE-41ED4402FCAD}" sibTransId="{FCE53110-14FB-4599-A0AC-65DE2D3A10FB}"/>
    <dgm:cxn modelId="{9DCF9E4B-AAD0-48E2-AFB1-E2CC4DD1CC8F}" srcId="{7C33EB26-B315-4383-81A5-041953493469}" destId="{8E967810-80E0-4A94-849E-E81CBF90A2F2}" srcOrd="1" destOrd="0" parTransId="{44F6C1C9-D3F1-47D8-93CF-290518740FB7}" sibTransId="{20EE3789-56EA-415B-8169-B2A788AEF5F6}"/>
    <dgm:cxn modelId="{EB1F0ABB-6FCF-4F7E-877C-E77340488917}" srcId="{CABF121E-EEEF-4F0F-96EC-49FFE86E426A}" destId="{7C33EB26-B315-4383-81A5-041953493469}" srcOrd="0" destOrd="0" parTransId="{8939D691-3DAB-451D-B021-D1FDC8C1C4AE}" sibTransId="{B5EA0872-1DA5-47BC-941B-FA402DFC3C98}"/>
    <dgm:cxn modelId="{BE05F12F-DC62-4475-A096-3E9AC81E00EB}" type="presOf" srcId="{C0D01338-1268-4500-B007-9B2CF5458DC7}" destId="{B412C568-597F-4B4C-B6C3-007241306F98}" srcOrd="0" destOrd="0" presId="urn:microsoft.com/office/officeart/2005/8/layout/vList2"/>
    <dgm:cxn modelId="{C8469ECE-9E81-482D-8AEB-315F31B1B797}" type="presOf" srcId="{294BE548-3790-4B71-BA07-866323861468}" destId="{B412C568-597F-4B4C-B6C3-007241306F98}" srcOrd="0" destOrd="2" presId="urn:microsoft.com/office/officeart/2005/8/layout/vList2"/>
    <dgm:cxn modelId="{4DC979CE-5785-497E-9D8D-C0C0D3DAACC7}" type="presOf" srcId="{8E967810-80E0-4A94-849E-E81CBF90A2F2}" destId="{B412C568-597F-4B4C-B6C3-007241306F98}" srcOrd="0" destOrd="1" presId="urn:microsoft.com/office/officeart/2005/8/layout/vList2"/>
    <dgm:cxn modelId="{DF6ECAF5-F022-4879-B85C-C6B0260392AD}" srcId="{7C33EB26-B315-4383-81A5-041953493469}" destId="{E93E35B5-2AD0-4A91-8884-7A4E336FBC95}" srcOrd="3" destOrd="0" parTransId="{DA05CDFF-4563-4261-A700-1310F4C31945}" sibTransId="{10A2BEFE-8CFF-4DDD-B408-5CFC323F8D94}"/>
    <dgm:cxn modelId="{B375ACC4-ABB3-44A7-909B-84877336BBFD}" srcId="{7C33EB26-B315-4383-81A5-041953493469}" destId="{C0D01338-1268-4500-B007-9B2CF5458DC7}" srcOrd="0" destOrd="0" parTransId="{C2CF8E38-F6E3-4986-9437-7D58EBFBD26C}" sibTransId="{2668BA6C-992B-483A-AEF7-502102F3F785}"/>
    <dgm:cxn modelId="{397CFEE5-EB23-4DC0-8CE6-2BA00DCDD16E}" type="presParOf" srcId="{1C02A748-104A-43CE-8CA1-631A5D347706}" destId="{CA0AF4A8-7904-4858-93AE-CA92847C6DAB}" srcOrd="0" destOrd="0" presId="urn:microsoft.com/office/officeart/2005/8/layout/vList2"/>
    <dgm:cxn modelId="{8DB6A916-E531-46B9-9D3B-2E74F4B19EA0}" type="presParOf" srcId="{1C02A748-104A-43CE-8CA1-631A5D347706}" destId="{B412C568-597F-4B4C-B6C3-007241306F98}"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84649C-9EDD-433B-B285-11233F77C74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0D462FA8-A292-4EB8-AFF4-650E70C7F1DF}">
      <dgm:prSet phldrT="[Tekst]">
        <dgm:style>
          <a:lnRef idx="1">
            <a:schemeClr val="accent2"/>
          </a:lnRef>
          <a:fillRef idx="2">
            <a:schemeClr val="accent2"/>
          </a:fillRef>
          <a:effectRef idx="1">
            <a:schemeClr val="accent2"/>
          </a:effectRef>
          <a:fontRef idx="minor">
            <a:schemeClr val="dk1"/>
          </a:fontRef>
        </dgm:style>
      </dgm:prSet>
      <dgm:spPr/>
      <dgm:t>
        <a:bodyPr/>
        <a:lstStyle/>
        <a:p>
          <a:r>
            <a:rPr lang="pl-PL" b="0" dirty="0" smtClean="0">
              <a:solidFill>
                <a:srgbClr val="00823B"/>
              </a:solidFill>
              <a:latin typeface="Times New Roman" pitchFamily="18" charset="0"/>
            </a:rPr>
            <a:t>np.: urazy wywołane czynnikami mechanicznymi, działanie siły  zewnętrznej powtarzającej się przez okres dniówki roboczej.</a:t>
          </a:r>
          <a:endParaRPr lang="pl-PL" b="0" dirty="0">
            <a:solidFill>
              <a:srgbClr val="00823B"/>
            </a:solidFill>
          </a:endParaRPr>
        </a:p>
      </dgm:t>
    </dgm:pt>
    <dgm:pt modelId="{9AAA8A8D-7043-42B7-8451-5EBD016FFB99}" type="parTrans" cxnId="{38459DAE-6B16-44C5-AFAC-7F00F2836266}">
      <dgm:prSet/>
      <dgm:spPr/>
      <dgm:t>
        <a:bodyPr/>
        <a:lstStyle/>
        <a:p>
          <a:endParaRPr lang="pl-PL"/>
        </a:p>
      </dgm:t>
    </dgm:pt>
    <dgm:pt modelId="{1DED6D67-7324-4466-A169-227302A4F034}" type="sibTrans" cxnId="{38459DAE-6B16-44C5-AFAC-7F00F2836266}">
      <dgm:prSet/>
      <dgm:spPr/>
      <dgm:t>
        <a:bodyPr/>
        <a:lstStyle/>
        <a:p>
          <a:endParaRPr lang="pl-PL"/>
        </a:p>
      </dgm:t>
    </dgm:pt>
    <dgm:pt modelId="{BA4D2B65-57AF-42F2-97FA-AB30320A994C}" type="pres">
      <dgm:prSet presAssocID="{B784649C-9EDD-433B-B285-11233F77C741}" presName="linear" presStyleCnt="0">
        <dgm:presLayoutVars>
          <dgm:animLvl val="lvl"/>
          <dgm:resizeHandles val="exact"/>
        </dgm:presLayoutVars>
      </dgm:prSet>
      <dgm:spPr/>
      <dgm:t>
        <a:bodyPr/>
        <a:lstStyle/>
        <a:p>
          <a:endParaRPr lang="pl-PL"/>
        </a:p>
      </dgm:t>
    </dgm:pt>
    <dgm:pt modelId="{080A8F11-74B8-4C4C-8821-31583E3632E5}" type="pres">
      <dgm:prSet presAssocID="{0D462FA8-A292-4EB8-AFF4-650E70C7F1DF}" presName="parentText" presStyleLbl="node1" presStyleIdx="0" presStyleCnt="1">
        <dgm:presLayoutVars>
          <dgm:chMax val="0"/>
          <dgm:bulletEnabled val="1"/>
        </dgm:presLayoutVars>
      </dgm:prSet>
      <dgm:spPr/>
      <dgm:t>
        <a:bodyPr/>
        <a:lstStyle/>
        <a:p>
          <a:endParaRPr lang="pl-PL"/>
        </a:p>
      </dgm:t>
    </dgm:pt>
  </dgm:ptLst>
  <dgm:cxnLst>
    <dgm:cxn modelId="{7582F7CC-BEE9-4D96-B0EA-9625A3F74DAE}" type="presOf" srcId="{B784649C-9EDD-433B-B285-11233F77C741}" destId="{BA4D2B65-57AF-42F2-97FA-AB30320A994C}" srcOrd="0" destOrd="0" presId="urn:microsoft.com/office/officeart/2005/8/layout/vList2"/>
    <dgm:cxn modelId="{38459DAE-6B16-44C5-AFAC-7F00F2836266}" srcId="{B784649C-9EDD-433B-B285-11233F77C741}" destId="{0D462FA8-A292-4EB8-AFF4-650E70C7F1DF}" srcOrd="0" destOrd="0" parTransId="{9AAA8A8D-7043-42B7-8451-5EBD016FFB99}" sibTransId="{1DED6D67-7324-4466-A169-227302A4F034}"/>
    <dgm:cxn modelId="{94DDA9F3-C8F6-4A14-A64E-5A7F894678C3}" type="presOf" srcId="{0D462FA8-A292-4EB8-AFF4-650E70C7F1DF}" destId="{080A8F11-74B8-4C4C-8821-31583E3632E5}" srcOrd="0" destOrd="0" presId="urn:microsoft.com/office/officeart/2005/8/layout/vList2"/>
    <dgm:cxn modelId="{A87CFE09-9E75-403C-9D1A-29365549A029}" type="presParOf" srcId="{BA4D2B65-57AF-42F2-97FA-AB30320A994C}" destId="{080A8F11-74B8-4C4C-8821-31583E3632E5}"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2D57CC2-FEE9-4272-AD8C-30118E09997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960E870A-D9D8-4792-8E42-67791DD8788E}">
      <dgm:prSet phldrT="[Tekst]">
        <dgm:style>
          <a:lnRef idx="1">
            <a:schemeClr val="accent2"/>
          </a:lnRef>
          <a:fillRef idx="2">
            <a:schemeClr val="accent2"/>
          </a:fillRef>
          <a:effectRef idx="1">
            <a:schemeClr val="accent2"/>
          </a:effectRef>
          <a:fontRef idx="minor">
            <a:schemeClr val="dk1"/>
          </a:fontRef>
        </dgm:style>
      </dgm:prSet>
      <dgm:spPr/>
      <dgm:t>
        <a:bodyPr/>
        <a:lstStyle/>
        <a:p>
          <a:r>
            <a:rPr lang="pl-PL" b="0" dirty="0" smtClean="0">
              <a:solidFill>
                <a:srgbClr val="00823B"/>
              </a:solidFill>
              <a:latin typeface="+mn-lt"/>
            </a:rPr>
            <a:t>związek przyczynowy z działaniem czynników zewnętrznych, np.: ruchem maszyn, urządzeń technicznych, działaniem środków parzących, żrących, trujących, mrozem, czynnościami samego poszkodowanego. </a:t>
          </a:r>
          <a:endParaRPr lang="pl-PL" b="0" dirty="0">
            <a:solidFill>
              <a:srgbClr val="00823B"/>
            </a:solidFill>
            <a:latin typeface="+mn-lt"/>
          </a:endParaRPr>
        </a:p>
      </dgm:t>
    </dgm:pt>
    <dgm:pt modelId="{304A05E5-838F-4A66-A78E-83A79B584BB5}" type="parTrans" cxnId="{A65A19B7-728C-4513-ACF3-BD0EF073538C}">
      <dgm:prSet/>
      <dgm:spPr/>
      <dgm:t>
        <a:bodyPr/>
        <a:lstStyle/>
        <a:p>
          <a:endParaRPr lang="pl-PL"/>
        </a:p>
      </dgm:t>
    </dgm:pt>
    <dgm:pt modelId="{F17D04C5-FC9D-448B-A9B6-C074469CFAC5}" type="sibTrans" cxnId="{A65A19B7-728C-4513-ACF3-BD0EF073538C}">
      <dgm:prSet/>
      <dgm:spPr/>
      <dgm:t>
        <a:bodyPr/>
        <a:lstStyle/>
        <a:p>
          <a:endParaRPr lang="pl-PL"/>
        </a:p>
      </dgm:t>
    </dgm:pt>
    <dgm:pt modelId="{040AD9B6-F12C-4437-ACAB-9EAB98E87FF5}" type="pres">
      <dgm:prSet presAssocID="{C2D57CC2-FEE9-4272-AD8C-30118E099970}" presName="linear" presStyleCnt="0">
        <dgm:presLayoutVars>
          <dgm:animLvl val="lvl"/>
          <dgm:resizeHandles val="exact"/>
        </dgm:presLayoutVars>
      </dgm:prSet>
      <dgm:spPr/>
      <dgm:t>
        <a:bodyPr/>
        <a:lstStyle/>
        <a:p>
          <a:endParaRPr lang="pl-PL"/>
        </a:p>
      </dgm:t>
    </dgm:pt>
    <dgm:pt modelId="{D4FED5B7-78CC-4E44-9D36-101EA9AEA14B}" type="pres">
      <dgm:prSet presAssocID="{960E870A-D9D8-4792-8E42-67791DD8788E}" presName="parentText" presStyleLbl="node1" presStyleIdx="0" presStyleCnt="1">
        <dgm:presLayoutVars>
          <dgm:chMax val="0"/>
          <dgm:bulletEnabled val="1"/>
        </dgm:presLayoutVars>
      </dgm:prSet>
      <dgm:spPr/>
      <dgm:t>
        <a:bodyPr/>
        <a:lstStyle/>
        <a:p>
          <a:endParaRPr lang="pl-PL"/>
        </a:p>
      </dgm:t>
    </dgm:pt>
  </dgm:ptLst>
  <dgm:cxnLst>
    <dgm:cxn modelId="{B62557C2-64AC-4785-9758-5A746B735C2E}" type="presOf" srcId="{960E870A-D9D8-4792-8E42-67791DD8788E}" destId="{D4FED5B7-78CC-4E44-9D36-101EA9AEA14B}" srcOrd="0" destOrd="0" presId="urn:microsoft.com/office/officeart/2005/8/layout/vList2"/>
    <dgm:cxn modelId="{8F37E89F-0484-4DEE-8522-21644DA58270}" type="presOf" srcId="{C2D57CC2-FEE9-4272-AD8C-30118E099970}" destId="{040AD9B6-F12C-4437-ACAB-9EAB98E87FF5}" srcOrd="0" destOrd="0" presId="urn:microsoft.com/office/officeart/2005/8/layout/vList2"/>
    <dgm:cxn modelId="{A65A19B7-728C-4513-ACF3-BD0EF073538C}" srcId="{C2D57CC2-FEE9-4272-AD8C-30118E099970}" destId="{960E870A-D9D8-4792-8E42-67791DD8788E}" srcOrd="0" destOrd="0" parTransId="{304A05E5-838F-4A66-A78E-83A79B584BB5}" sibTransId="{F17D04C5-FC9D-448B-A9B6-C074469CFAC5}"/>
    <dgm:cxn modelId="{7D88A971-7F6E-4218-BC01-B1F286DCC0B6}" type="presParOf" srcId="{040AD9B6-F12C-4437-ACAB-9EAB98E87FF5}" destId="{D4FED5B7-78CC-4E44-9D36-101EA9AEA14B}"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30951D-FCE3-49E9-9B51-1C2F3D490E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EF218F61-84D2-432F-96B4-E88102E5C4D5}">
      <dgm:prSet phldrT="[Tekst]" custT="1">
        <dgm:style>
          <a:lnRef idx="1">
            <a:schemeClr val="accent2"/>
          </a:lnRef>
          <a:fillRef idx="2">
            <a:schemeClr val="accent2"/>
          </a:fillRef>
          <a:effectRef idx="1">
            <a:schemeClr val="accent2"/>
          </a:effectRef>
          <a:fontRef idx="minor">
            <a:schemeClr val="dk1"/>
          </a:fontRef>
        </dgm:style>
      </dgm:prSet>
      <dgm:spPr/>
      <dgm:t>
        <a:bodyPr/>
        <a:lstStyle/>
        <a:p>
          <a:r>
            <a:rPr lang="pl-PL" sz="2000" b="1" dirty="0" smtClean="0">
              <a:solidFill>
                <a:srgbClr val="009900"/>
              </a:solidFill>
              <a:latin typeface="Times New Roman" pitchFamily="18" charset="0"/>
            </a:rPr>
            <a:t>podczas lub w związku z wykonywaniem przez pracownika:</a:t>
          </a:r>
          <a:endParaRPr lang="pl-PL" sz="2000" b="1" dirty="0"/>
        </a:p>
      </dgm:t>
    </dgm:pt>
    <dgm:pt modelId="{F719D1D7-3195-469F-8888-1D810787D41B}" type="parTrans" cxnId="{B22D67A2-DA40-4C97-9210-825E30A3CFCB}">
      <dgm:prSet/>
      <dgm:spPr/>
      <dgm:t>
        <a:bodyPr/>
        <a:lstStyle/>
        <a:p>
          <a:endParaRPr lang="pl-PL"/>
        </a:p>
      </dgm:t>
    </dgm:pt>
    <dgm:pt modelId="{531412BC-E494-493E-9FB3-3A15A05539F3}" type="sibTrans" cxnId="{B22D67A2-DA40-4C97-9210-825E30A3CFCB}">
      <dgm:prSet/>
      <dgm:spPr/>
      <dgm:t>
        <a:bodyPr/>
        <a:lstStyle/>
        <a:p>
          <a:endParaRPr lang="pl-PL"/>
        </a:p>
      </dgm:t>
    </dgm:pt>
    <dgm:pt modelId="{008670C1-9191-4152-966F-9F058EC8267C}">
      <dgm:prSet custT="1">
        <dgm:style>
          <a:lnRef idx="1">
            <a:schemeClr val="accent2"/>
          </a:lnRef>
          <a:fillRef idx="2">
            <a:schemeClr val="accent2"/>
          </a:fillRef>
          <a:effectRef idx="1">
            <a:schemeClr val="accent2"/>
          </a:effectRef>
          <a:fontRef idx="minor">
            <a:schemeClr val="dk1"/>
          </a:fontRef>
        </dgm:style>
      </dgm:prSet>
      <dgm:spPr/>
      <dgm:t>
        <a:bodyPr/>
        <a:lstStyle/>
        <a:p>
          <a:r>
            <a:rPr lang="pl-PL" sz="2000" b="1" dirty="0" smtClean="0">
              <a:solidFill>
                <a:srgbClr val="009900"/>
              </a:solidFill>
              <a:latin typeface="Times New Roman" pitchFamily="18" charset="0"/>
            </a:rPr>
            <a:t>zwykłych czynności na rzecz pracodawcy albo poleceń przełożonych,</a:t>
          </a:r>
        </a:p>
      </dgm:t>
    </dgm:pt>
    <dgm:pt modelId="{ECE5595A-157D-49E6-8810-7B2FF2586305}" type="parTrans" cxnId="{56C1D2C5-44EE-400E-B817-39339FEA0A68}">
      <dgm:prSet/>
      <dgm:spPr/>
      <dgm:t>
        <a:bodyPr/>
        <a:lstStyle/>
        <a:p>
          <a:endParaRPr lang="pl-PL"/>
        </a:p>
      </dgm:t>
    </dgm:pt>
    <dgm:pt modelId="{0921AC96-2245-4C4A-BC39-0F702D0C2C17}" type="sibTrans" cxnId="{56C1D2C5-44EE-400E-B817-39339FEA0A68}">
      <dgm:prSet/>
      <dgm:spPr/>
      <dgm:t>
        <a:bodyPr/>
        <a:lstStyle/>
        <a:p>
          <a:endParaRPr lang="pl-PL"/>
        </a:p>
      </dgm:t>
    </dgm:pt>
    <dgm:pt modelId="{04CC4F5F-4EE5-4F9C-907F-0B05585A4304}">
      <dgm:prSet custT="1">
        <dgm:style>
          <a:lnRef idx="1">
            <a:schemeClr val="accent2"/>
          </a:lnRef>
          <a:fillRef idx="2">
            <a:schemeClr val="accent2"/>
          </a:fillRef>
          <a:effectRef idx="1">
            <a:schemeClr val="accent2"/>
          </a:effectRef>
          <a:fontRef idx="minor">
            <a:schemeClr val="dk1"/>
          </a:fontRef>
        </dgm:style>
      </dgm:prSet>
      <dgm:spPr/>
      <dgm:t>
        <a:bodyPr/>
        <a:lstStyle/>
        <a:p>
          <a:r>
            <a:rPr lang="pl-PL" sz="2000" b="1" dirty="0" smtClean="0">
              <a:solidFill>
                <a:srgbClr val="009900"/>
              </a:solidFill>
              <a:latin typeface="Times New Roman" pitchFamily="18" charset="0"/>
            </a:rPr>
            <a:t>czynności na rzecz pracodawcy nawet bez polecenia,</a:t>
          </a:r>
        </a:p>
      </dgm:t>
    </dgm:pt>
    <dgm:pt modelId="{4273BADD-5CE9-4066-A1E0-AA71DDD96D18}" type="parTrans" cxnId="{EA839718-3953-4F96-812B-D722A24C3FE5}">
      <dgm:prSet/>
      <dgm:spPr/>
      <dgm:t>
        <a:bodyPr/>
        <a:lstStyle/>
        <a:p>
          <a:endParaRPr lang="pl-PL"/>
        </a:p>
      </dgm:t>
    </dgm:pt>
    <dgm:pt modelId="{F931A995-5577-43A2-BFB0-942AC26DA63B}" type="sibTrans" cxnId="{EA839718-3953-4F96-812B-D722A24C3FE5}">
      <dgm:prSet/>
      <dgm:spPr/>
      <dgm:t>
        <a:bodyPr/>
        <a:lstStyle/>
        <a:p>
          <a:endParaRPr lang="pl-PL"/>
        </a:p>
      </dgm:t>
    </dgm:pt>
    <dgm:pt modelId="{DF201780-95E5-4676-BC30-2935206DE2D6}">
      <dgm:prSet custT="1">
        <dgm:style>
          <a:lnRef idx="1">
            <a:schemeClr val="accent2"/>
          </a:lnRef>
          <a:fillRef idx="2">
            <a:schemeClr val="accent2"/>
          </a:fillRef>
          <a:effectRef idx="1">
            <a:schemeClr val="accent2"/>
          </a:effectRef>
          <a:fontRef idx="minor">
            <a:schemeClr val="dk1"/>
          </a:fontRef>
        </dgm:style>
      </dgm:prSet>
      <dgm:spPr/>
      <dgm:t>
        <a:bodyPr/>
        <a:lstStyle/>
        <a:p>
          <a:r>
            <a:rPr lang="pl-PL" sz="2000" b="1" dirty="0" smtClean="0">
              <a:solidFill>
                <a:srgbClr val="009900"/>
              </a:solidFill>
              <a:latin typeface="Times New Roman" pitchFamily="18" charset="0"/>
            </a:rPr>
            <a:t>w czasie pozostawania pracownika w dyspozycji pracodawcy w drodze między siedzibą pracodawcy a miejscem wykonywania obowiązku wynikającego ze stosunku pracy</a:t>
          </a:r>
          <a:endParaRPr lang="pl-PL" sz="2000" b="1" dirty="0"/>
        </a:p>
      </dgm:t>
    </dgm:pt>
    <dgm:pt modelId="{8C2D2D9B-FE53-4A3A-BD28-049D4245702C}" type="parTrans" cxnId="{7FF08225-3DDC-424D-BFAD-74A3F8CFB75A}">
      <dgm:prSet/>
      <dgm:spPr/>
      <dgm:t>
        <a:bodyPr/>
        <a:lstStyle/>
        <a:p>
          <a:endParaRPr lang="pl-PL"/>
        </a:p>
      </dgm:t>
    </dgm:pt>
    <dgm:pt modelId="{D142AB3C-814A-453E-B20E-F94289D0A06E}" type="sibTrans" cxnId="{7FF08225-3DDC-424D-BFAD-74A3F8CFB75A}">
      <dgm:prSet/>
      <dgm:spPr/>
      <dgm:t>
        <a:bodyPr/>
        <a:lstStyle/>
        <a:p>
          <a:endParaRPr lang="pl-PL"/>
        </a:p>
      </dgm:t>
    </dgm:pt>
    <dgm:pt modelId="{105A7669-0EAA-44DB-852F-B4488504FA37}" type="pres">
      <dgm:prSet presAssocID="{0830951D-FCE3-49E9-9B51-1C2F3D490E82}" presName="linear" presStyleCnt="0">
        <dgm:presLayoutVars>
          <dgm:animLvl val="lvl"/>
          <dgm:resizeHandles val="exact"/>
        </dgm:presLayoutVars>
      </dgm:prSet>
      <dgm:spPr/>
      <dgm:t>
        <a:bodyPr/>
        <a:lstStyle/>
        <a:p>
          <a:endParaRPr lang="pl-PL"/>
        </a:p>
      </dgm:t>
    </dgm:pt>
    <dgm:pt modelId="{9D13B9F1-0060-4081-B90F-5CC2277E8814}" type="pres">
      <dgm:prSet presAssocID="{EF218F61-84D2-432F-96B4-E88102E5C4D5}" presName="parentText" presStyleLbl="node1" presStyleIdx="0" presStyleCnt="4">
        <dgm:presLayoutVars>
          <dgm:chMax val="0"/>
          <dgm:bulletEnabled val="1"/>
        </dgm:presLayoutVars>
      </dgm:prSet>
      <dgm:spPr/>
      <dgm:t>
        <a:bodyPr/>
        <a:lstStyle/>
        <a:p>
          <a:endParaRPr lang="pl-PL"/>
        </a:p>
      </dgm:t>
    </dgm:pt>
    <dgm:pt modelId="{466FC0A6-8F7D-41D8-8DAE-BFF7ACA20C8D}" type="pres">
      <dgm:prSet presAssocID="{531412BC-E494-493E-9FB3-3A15A05539F3}" presName="spacer" presStyleCnt="0"/>
      <dgm:spPr/>
    </dgm:pt>
    <dgm:pt modelId="{95B8ACDB-6F27-48CC-B740-79DDF3D16576}" type="pres">
      <dgm:prSet presAssocID="{008670C1-9191-4152-966F-9F058EC8267C}" presName="parentText" presStyleLbl="node1" presStyleIdx="1" presStyleCnt="4">
        <dgm:presLayoutVars>
          <dgm:chMax val="0"/>
          <dgm:bulletEnabled val="1"/>
        </dgm:presLayoutVars>
      </dgm:prSet>
      <dgm:spPr/>
      <dgm:t>
        <a:bodyPr/>
        <a:lstStyle/>
        <a:p>
          <a:endParaRPr lang="pl-PL"/>
        </a:p>
      </dgm:t>
    </dgm:pt>
    <dgm:pt modelId="{465C226B-0065-4847-A0BB-76AEA78B8EFB}" type="pres">
      <dgm:prSet presAssocID="{0921AC96-2245-4C4A-BC39-0F702D0C2C17}" presName="spacer" presStyleCnt="0"/>
      <dgm:spPr/>
    </dgm:pt>
    <dgm:pt modelId="{1DA11D07-DF8D-44B2-98C8-71EBC37983D1}" type="pres">
      <dgm:prSet presAssocID="{04CC4F5F-4EE5-4F9C-907F-0B05585A4304}" presName="parentText" presStyleLbl="node1" presStyleIdx="2" presStyleCnt="4">
        <dgm:presLayoutVars>
          <dgm:chMax val="0"/>
          <dgm:bulletEnabled val="1"/>
        </dgm:presLayoutVars>
      </dgm:prSet>
      <dgm:spPr/>
      <dgm:t>
        <a:bodyPr/>
        <a:lstStyle/>
        <a:p>
          <a:endParaRPr lang="pl-PL"/>
        </a:p>
      </dgm:t>
    </dgm:pt>
    <dgm:pt modelId="{E7DA9EAD-BF90-49D6-B0B8-E55E63DE0A0E}" type="pres">
      <dgm:prSet presAssocID="{F931A995-5577-43A2-BFB0-942AC26DA63B}" presName="spacer" presStyleCnt="0"/>
      <dgm:spPr/>
    </dgm:pt>
    <dgm:pt modelId="{323F5C29-722B-4E01-86E2-8B3D43931B9D}" type="pres">
      <dgm:prSet presAssocID="{DF201780-95E5-4676-BC30-2935206DE2D6}" presName="parentText" presStyleLbl="node1" presStyleIdx="3" presStyleCnt="4">
        <dgm:presLayoutVars>
          <dgm:chMax val="0"/>
          <dgm:bulletEnabled val="1"/>
        </dgm:presLayoutVars>
      </dgm:prSet>
      <dgm:spPr/>
      <dgm:t>
        <a:bodyPr/>
        <a:lstStyle/>
        <a:p>
          <a:endParaRPr lang="pl-PL"/>
        </a:p>
      </dgm:t>
    </dgm:pt>
  </dgm:ptLst>
  <dgm:cxnLst>
    <dgm:cxn modelId="{B22D67A2-DA40-4C97-9210-825E30A3CFCB}" srcId="{0830951D-FCE3-49E9-9B51-1C2F3D490E82}" destId="{EF218F61-84D2-432F-96B4-E88102E5C4D5}" srcOrd="0" destOrd="0" parTransId="{F719D1D7-3195-469F-8888-1D810787D41B}" sibTransId="{531412BC-E494-493E-9FB3-3A15A05539F3}"/>
    <dgm:cxn modelId="{B634493E-57B5-42C0-B4E5-B8051897B3DE}" type="presOf" srcId="{DF201780-95E5-4676-BC30-2935206DE2D6}" destId="{323F5C29-722B-4E01-86E2-8B3D43931B9D}" srcOrd="0" destOrd="0" presId="urn:microsoft.com/office/officeart/2005/8/layout/vList2"/>
    <dgm:cxn modelId="{89541994-88D6-4395-97C2-EB3AF9BFF34C}" type="presOf" srcId="{EF218F61-84D2-432F-96B4-E88102E5C4D5}" destId="{9D13B9F1-0060-4081-B90F-5CC2277E8814}" srcOrd="0" destOrd="0" presId="urn:microsoft.com/office/officeart/2005/8/layout/vList2"/>
    <dgm:cxn modelId="{56C1D2C5-44EE-400E-B817-39339FEA0A68}" srcId="{0830951D-FCE3-49E9-9B51-1C2F3D490E82}" destId="{008670C1-9191-4152-966F-9F058EC8267C}" srcOrd="1" destOrd="0" parTransId="{ECE5595A-157D-49E6-8810-7B2FF2586305}" sibTransId="{0921AC96-2245-4C4A-BC39-0F702D0C2C17}"/>
    <dgm:cxn modelId="{7FF08225-3DDC-424D-BFAD-74A3F8CFB75A}" srcId="{0830951D-FCE3-49E9-9B51-1C2F3D490E82}" destId="{DF201780-95E5-4676-BC30-2935206DE2D6}" srcOrd="3" destOrd="0" parTransId="{8C2D2D9B-FE53-4A3A-BD28-049D4245702C}" sibTransId="{D142AB3C-814A-453E-B20E-F94289D0A06E}"/>
    <dgm:cxn modelId="{EA839718-3953-4F96-812B-D722A24C3FE5}" srcId="{0830951D-FCE3-49E9-9B51-1C2F3D490E82}" destId="{04CC4F5F-4EE5-4F9C-907F-0B05585A4304}" srcOrd="2" destOrd="0" parTransId="{4273BADD-5CE9-4066-A1E0-AA71DDD96D18}" sibTransId="{F931A995-5577-43A2-BFB0-942AC26DA63B}"/>
    <dgm:cxn modelId="{FF8271E3-19EF-4C37-AFD6-D1643DF3DCB0}" type="presOf" srcId="{008670C1-9191-4152-966F-9F058EC8267C}" destId="{95B8ACDB-6F27-48CC-B740-79DDF3D16576}" srcOrd="0" destOrd="0" presId="urn:microsoft.com/office/officeart/2005/8/layout/vList2"/>
    <dgm:cxn modelId="{346D821C-2502-452D-9FDA-39763627F1E0}" type="presOf" srcId="{04CC4F5F-4EE5-4F9C-907F-0B05585A4304}" destId="{1DA11D07-DF8D-44B2-98C8-71EBC37983D1}" srcOrd="0" destOrd="0" presId="urn:microsoft.com/office/officeart/2005/8/layout/vList2"/>
    <dgm:cxn modelId="{058E761A-0748-496B-8F96-8AB580B3F195}" type="presOf" srcId="{0830951D-FCE3-49E9-9B51-1C2F3D490E82}" destId="{105A7669-0EAA-44DB-852F-B4488504FA37}" srcOrd="0" destOrd="0" presId="urn:microsoft.com/office/officeart/2005/8/layout/vList2"/>
    <dgm:cxn modelId="{F0339D4D-F0DA-4B84-A725-D83D27AFE79E}" type="presParOf" srcId="{105A7669-0EAA-44DB-852F-B4488504FA37}" destId="{9D13B9F1-0060-4081-B90F-5CC2277E8814}" srcOrd="0" destOrd="0" presId="urn:microsoft.com/office/officeart/2005/8/layout/vList2"/>
    <dgm:cxn modelId="{5995A9E3-D3F3-4122-9769-C886F57E8FD7}" type="presParOf" srcId="{105A7669-0EAA-44DB-852F-B4488504FA37}" destId="{466FC0A6-8F7D-41D8-8DAE-BFF7ACA20C8D}" srcOrd="1" destOrd="0" presId="urn:microsoft.com/office/officeart/2005/8/layout/vList2"/>
    <dgm:cxn modelId="{E464004F-E882-4A32-826A-9FA295262862}" type="presParOf" srcId="{105A7669-0EAA-44DB-852F-B4488504FA37}" destId="{95B8ACDB-6F27-48CC-B740-79DDF3D16576}" srcOrd="2" destOrd="0" presId="urn:microsoft.com/office/officeart/2005/8/layout/vList2"/>
    <dgm:cxn modelId="{7C8438DC-B7D2-45D1-8546-8622A3C734CF}" type="presParOf" srcId="{105A7669-0EAA-44DB-852F-B4488504FA37}" destId="{465C226B-0065-4847-A0BB-76AEA78B8EFB}" srcOrd="3" destOrd="0" presId="urn:microsoft.com/office/officeart/2005/8/layout/vList2"/>
    <dgm:cxn modelId="{322D0D4C-5A9D-4159-93CE-2953E892B0A3}" type="presParOf" srcId="{105A7669-0EAA-44DB-852F-B4488504FA37}" destId="{1DA11D07-DF8D-44B2-98C8-71EBC37983D1}" srcOrd="4" destOrd="0" presId="urn:microsoft.com/office/officeart/2005/8/layout/vList2"/>
    <dgm:cxn modelId="{DA623BB5-30D9-4649-B56F-B7F4F175253F}" type="presParOf" srcId="{105A7669-0EAA-44DB-852F-B4488504FA37}" destId="{E7DA9EAD-BF90-49D6-B0B8-E55E63DE0A0E}" srcOrd="5" destOrd="0" presId="urn:microsoft.com/office/officeart/2005/8/layout/vList2"/>
    <dgm:cxn modelId="{AC038FF4-C4DB-448A-BCC1-8ED68588FA59}" type="presParOf" srcId="{105A7669-0EAA-44DB-852F-B4488504FA37}" destId="{323F5C29-722B-4E01-86E2-8B3D43931B9D}"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D6403E8-BB52-44C7-8068-A9D6B64997C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51FD806C-3A4C-4F18-9462-841521957EC8}">
      <dgm:prSet phldrT="[Tekst]">
        <dgm:style>
          <a:lnRef idx="1">
            <a:schemeClr val="accent2"/>
          </a:lnRef>
          <a:fillRef idx="2">
            <a:schemeClr val="accent2"/>
          </a:fillRef>
          <a:effectRef idx="1">
            <a:schemeClr val="accent2"/>
          </a:effectRef>
          <a:fontRef idx="minor">
            <a:schemeClr val="dk1"/>
          </a:fontRef>
        </dgm:style>
      </dgm:prSet>
      <dgm:spPr/>
      <dgm:t>
        <a:bodyPr/>
        <a:lstStyle/>
        <a:p>
          <a:r>
            <a:rPr lang="pl-PL" dirty="0" smtClean="0">
              <a:solidFill>
                <a:srgbClr val="FF0000"/>
              </a:solidFill>
            </a:rPr>
            <a:t>miejscowa </a:t>
          </a:r>
          <a:r>
            <a:rPr lang="pl-PL" dirty="0" smtClean="0">
              <a:solidFill>
                <a:srgbClr val="00823B"/>
              </a:solidFill>
              <a:latin typeface="Times New Roman" pitchFamily="18" charset="0"/>
            </a:rPr>
            <a:t>tzn. wypadek zaszedł w miejscu wyznaczonym na pracę,</a:t>
          </a:r>
          <a:br>
            <a:rPr lang="pl-PL" dirty="0" smtClean="0">
              <a:solidFill>
                <a:srgbClr val="00823B"/>
              </a:solidFill>
              <a:latin typeface="Times New Roman" pitchFamily="18" charset="0"/>
            </a:rPr>
          </a:br>
          <a:endParaRPr lang="pl-PL" dirty="0">
            <a:solidFill>
              <a:srgbClr val="00823B"/>
            </a:solidFill>
          </a:endParaRPr>
        </a:p>
      </dgm:t>
    </dgm:pt>
    <dgm:pt modelId="{7281BE03-F039-41D9-BDAA-0DDF7B87A6E3}" type="parTrans" cxnId="{B7C642B3-CE0A-4CF9-867A-2610BC6090A0}">
      <dgm:prSet/>
      <dgm:spPr/>
      <dgm:t>
        <a:bodyPr/>
        <a:lstStyle/>
        <a:p>
          <a:endParaRPr lang="pl-PL"/>
        </a:p>
      </dgm:t>
    </dgm:pt>
    <dgm:pt modelId="{A29FBF31-B8F9-4AF2-89C6-CA67C27D3183}" type="sibTrans" cxnId="{B7C642B3-CE0A-4CF9-867A-2610BC6090A0}">
      <dgm:prSet/>
      <dgm:spPr/>
      <dgm:t>
        <a:bodyPr/>
        <a:lstStyle/>
        <a:p>
          <a:endParaRPr lang="pl-PL"/>
        </a:p>
      </dgm:t>
    </dgm:pt>
    <dgm:pt modelId="{2B9B60F9-63E6-482B-872F-DB1CDF080620}">
      <dgm:prSet>
        <dgm:style>
          <a:lnRef idx="1">
            <a:schemeClr val="accent2"/>
          </a:lnRef>
          <a:fillRef idx="2">
            <a:schemeClr val="accent2"/>
          </a:fillRef>
          <a:effectRef idx="1">
            <a:schemeClr val="accent2"/>
          </a:effectRef>
          <a:fontRef idx="minor">
            <a:schemeClr val="dk1"/>
          </a:fontRef>
        </dgm:style>
      </dgm:prSet>
      <dgm:spPr/>
      <dgm:t>
        <a:bodyPr/>
        <a:lstStyle/>
        <a:p>
          <a:r>
            <a:rPr lang="pl-PL" dirty="0" smtClean="0">
              <a:solidFill>
                <a:srgbClr val="FF0000"/>
              </a:solidFill>
            </a:rPr>
            <a:t>czasowej</a:t>
          </a:r>
          <a:r>
            <a:rPr lang="pl-PL" dirty="0" smtClean="0">
              <a:latin typeface="Times New Roman" pitchFamily="18" charset="0"/>
            </a:rPr>
            <a:t> </a:t>
          </a:r>
          <a:r>
            <a:rPr lang="pl-PL" dirty="0" smtClean="0">
              <a:solidFill>
                <a:srgbClr val="00823B"/>
              </a:solidFill>
              <a:latin typeface="Times New Roman" pitchFamily="18" charset="0"/>
            </a:rPr>
            <a:t>tzn. wypadek zaszedł w czasie wyznaczonym na pracę,</a:t>
          </a:r>
          <a:br>
            <a:rPr lang="pl-PL" dirty="0" smtClean="0">
              <a:solidFill>
                <a:srgbClr val="00823B"/>
              </a:solidFill>
              <a:latin typeface="Times New Roman" pitchFamily="18" charset="0"/>
            </a:rPr>
          </a:br>
          <a:endParaRPr lang="pl-PL" dirty="0" smtClean="0">
            <a:solidFill>
              <a:srgbClr val="00823B"/>
            </a:solidFill>
            <a:latin typeface="Times New Roman" pitchFamily="18" charset="0"/>
          </a:endParaRPr>
        </a:p>
      </dgm:t>
    </dgm:pt>
    <dgm:pt modelId="{BBC92EB2-364F-4797-A49B-22D60D7FCBD0}" type="parTrans" cxnId="{74452D2A-6874-4533-A373-ADABE3F5F06D}">
      <dgm:prSet/>
      <dgm:spPr/>
      <dgm:t>
        <a:bodyPr/>
        <a:lstStyle/>
        <a:p>
          <a:endParaRPr lang="pl-PL"/>
        </a:p>
      </dgm:t>
    </dgm:pt>
    <dgm:pt modelId="{A48EC60C-F20E-42ED-9D54-F6C750B3F6DB}" type="sibTrans" cxnId="{74452D2A-6874-4533-A373-ADABE3F5F06D}">
      <dgm:prSet/>
      <dgm:spPr/>
      <dgm:t>
        <a:bodyPr/>
        <a:lstStyle/>
        <a:p>
          <a:endParaRPr lang="pl-PL"/>
        </a:p>
      </dgm:t>
    </dgm:pt>
    <dgm:pt modelId="{B285C1FE-3B9A-44F0-AB5B-AA0957082585}">
      <dgm:prSet>
        <dgm:style>
          <a:lnRef idx="1">
            <a:schemeClr val="accent2"/>
          </a:lnRef>
          <a:fillRef idx="2">
            <a:schemeClr val="accent2"/>
          </a:fillRef>
          <a:effectRef idx="1">
            <a:schemeClr val="accent2"/>
          </a:effectRef>
          <a:fontRef idx="minor">
            <a:schemeClr val="dk1"/>
          </a:fontRef>
        </dgm:style>
      </dgm:prSet>
      <dgm:spPr/>
      <dgm:t>
        <a:bodyPr/>
        <a:lstStyle/>
        <a:p>
          <a:r>
            <a:rPr lang="pl-PL" dirty="0" smtClean="0">
              <a:solidFill>
                <a:srgbClr val="FF0000"/>
              </a:solidFill>
            </a:rPr>
            <a:t>rzeczowej</a:t>
          </a:r>
          <a:r>
            <a:rPr lang="pl-PL" dirty="0" smtClean="0">
              <a:latin typeface="Times New Roman" pitchFamily="18" charset="0"/>
            </a:rPr>
            <a:t> </a:t>
          </a:r>
          <a:r>
            <a:rPr lang="pl-PL" dirty="0" smtClean="0">
              <a:solidFill>
                <a:srgbClr val="00823B"/>
              </a:solidFill>
              <a:latin typeface="Times New Roman" pitchFamily="18" charset="0"/>
            </a:rPr>
            <a:t>tzn. wypadek zaszedł z powodu wykonywania obowiązków pracowniczych</a:t>
          </a:r>
          <a:r>
            <a:rPr lang="pl-PL" dirty="0" smtClean="0">
              <a:solidFill>
                <a:srgbClr val="00823B"/>
              </a:solidFill>
            </a:rPr>
            <a:t>.</a:t>
          </a:r>
          <a:endParaRPr lang="pl-PL" dirty="0">
            <a:solidFill>
              <a:srgbClr val="00823B"/>
            </a:solidFill>
          </a:endParaRPr>
        </a:p>
      </dgm:t>
    </dgm:pt>
    <dgm:pt modelId="{FE06B568-64C5-43D7-A23C-C56B23A868D4}" type="parTrans" cxnId="{417F68C3-83A9-408C-B346-2FB579208A39}">
      <dgm:prSet/>
      <dgm:spPr/>
      <dgm:t>
        <a:bodyPr/>
        <a:lstStyle/>
        <a:p>
          <a:endParaRPr lang="pl-PL"/>
        </a:p>
      </dgm:t>
    </dgm:pt>
    <dgm:pt modelId="{D26EA8EB-D6B1-461E-A536-DDD6EEC6F6C5}" type="sibTrans" cxnId="{417F68C3-83A9-408C-B346-2FB579208A39}">
      <dgm:prSet/>
      <dgm:spPr/>
      <dgm:t>
        <a:bodyPr/>
        <a:lstStyle/>
        <a:p>
          <a:endParaRPr lang="pl-PL"/>
        </a:p>
      </dgm:t>
    </dgm:pt>
    <dgm:pt modelId="{12494363-75C2-4BF3-871E-078F7584CD08}" type="pres">
      <dgm:prSet presAssocID="{0D6403E8-BB52-44C7-8068-A9D6B64997C3}" presName="linear" presStyleCnt="0">
        <dgm:presLayoutVars>
          <dgm:animLvl val="lvl"/>
          <dgm:resizeHandles val="exact"/>
        </dgm:presLayoutVars>
      </dgm:prSet>
      <dgm:spPr/>
      <dgm:t>
        <a:bodyPr/>
        <a:lstStyle/>
        <a:p>
          <a:endParaRPr lang="pl-PL"/>
        </a:p>
      </dgm:t>
    </dgm:pt>
    <dgm:pt modelId="{42EDAF10-3426-40BB-A2DC-F067DD1F9C66}" type="pres">
      <dgm:prSet presAssocID="{51FD806C-3A4C-4F18-9462-841521957EC8}" presName="parentText" presStyleLbl="node1" presStyleIdx="0" presStyleCnt="3" custLinFactNeighborX="2690" custLinFactNeighborY="5923">
        <dgm:presLayoutVars>
          <dgm:chMax val="0"/>
          <dgm:bulletEnabled val="1"/>
        </dgm:presLayoutVars>
      </dgm:prSet>
      <dgm:spPr/>
      <dgm:t>
        <a:bodyPr/>
        <a:lstStyle/>
        <a:p>
          <a:endParaRPr lang="pl-PL"/>
        </a:p>
      </dgm:t>
    </dgm:pt>
    <dgm:pt modelId="{211D1322-F7F9-4A32-A5E3-8214CC8EFEB5}" type="pres">
      <dgm:prSet presAssocID="{A29FBF31-B8F9-4AF2-89C6-CA67C27D3183}" presName="spacer" presStyleCnt="0"/>
      <dgm:spPr/>
    </dgm:pt>
    <dgm:pt modelId="{0A88326B-BC8C-4D8D-9227-BD18E60EBB59}" type="pres">
      <dgm:prSet presAssocID="{2B9B60F9-63E6-482B-872F-DB1CDF080620}" presName="parentText" presStyleLbl="node1" presStyleIdx="1" presStyleCnt="3">
        <dgm:presLayoutVars>
          <dgm:chMax val="0"/>
          <dgm:bulletEnabled val="1"/>
        </dgm:presLayoutVars>
      </dgm:prSet>
      <dgm:spPr/>
      <dgm:t>
        <a:bodyPr/>
        <a:lstStyle/>
        <a:p>
          <a:endParaRPr lang="pl-PL"/>
        </a:p>
      </dgm:t>
    </dgm:pt>
    <dgm:pt modelId="{3424B3BC-D2DB-40CA-B124-F3CC4FAF18BE}" type="pres">
      <dgm:prSet presAssocID="{A48EC60C-F20E-42ED-9D54-F6C750B3F6DB}" presName="spacer" presStyleCnt="0"/>
      <dgm:spPr/>
    </dgm:pt>
    <dgm:pt modelId="{0760C698-6711-447B-AA43-60917B84B7B1}" type="pres">
      <dgm:prSet presAssocID="{B285C1FE-3B9A-44F0-AB5B-AA0957082585}" presName="parentText" presStyleLbl="node1" presStyleIdx="2" presStyleCnt="3">
        <dgm:presLayoutVars>
          <dgm:chMax val="0"/>
          <dgm:bulletEnabled val="1"/>
        </dgm:presLayoutVars>
      </dgm:prSet>
      <dgm:spPr/>
      <dgm:t>
        <a:bodyPr/>
        <a:lstStyle/>
        <a:p>
          <a:endParaRPr lang="pl-PL"/>
        </a:p>
      </dgm:t>
    </dgm:pt>
  </dgm:ptLst>
  <dgm:cxnLst>
    <dgm:cxn modelId="{417F68C3-83A9-408C-B346-2FB579208A39}" srcId="{0D6403E8-BB52-44C7-8068-A9D6B64997C3}" destId="{B285C1FE-3B9A-44F0-AB5B-AA0957082585}" srcOrd="2" destOrd="0" parTransId="{FE06B568-64C5-43D7-A23C-C56B23A868D4}" sibTransId="{D26EA8EB-D6B1-461E-A536-DDD6EEC6F6C5}"/>
    <dgm:cxn modelId="{5F91525F-749E-496B-86C8-33881D4DE6E3}" type="presOf" srcId="{B285C1FE-3B9A-44F0-AB5B-AA0957082585}" destId="{0760C698-6711-447B-AA43-60917B84B7B1}" srcOrd="0" destOrd="0" presId="urn:microsoft.com/office/officeart/2005/8/layout/vList2"/>
    <dgm:cxn modelId="{958DAB8D-D9CF-49B7-9834-21D25933C79E}" type="presOf" srcId="{0D6403E8-BB52-44C7-8068-A9D6B64997C3}" destId="{12494363-75C2-4BF3-871E-078F7584CD08}" srcOrd="0" destOrd="0" presId="urn:microsoft.com/office/officeart/2005/8/layout/vList2"/>
    <dgm:cxn modelId="{C1430364-A76D-4965-8CEB-45164E051E70}" type="presOf" srcId="{2B9B60F9-63E6-482B-872F-DB1CDF080620}" destId="{0A88326B-BC8C-4D8D-9227-BD18E60EBB59}" srcOrd="0" destOrd="0" presId="urn:microsoft.com/office/officeart/2005/8/layout/vList2"/>
    <dgm:cxn modelId="{B7C642B3-CE0A-4CF9-867A-2610BC6090A0}" srcId="{0D6403E8-BB52-44C7-8068-A9D6B64997C3}" destId="{51FD806C-3A4C-4F18-9462-841521957EC8}" srcOrd="0" destOrd="0" parTransId="{7281BE03-F039-41D9-BDAA-0DDF7B87A6E3}" sibTransId="{A29FBF31-B8F9-4AF2-89C6-CA67C27D3183}"/>
    <dgm:cxn modelId="{AB82CCF4-E81C-495E-8DAB-F3562AE28869}" type="presOf" srcId="{51FD806C-3A4C-4F18-9462-841521957EC8}" destId="{42EDAF10-3426-40BB-A2DC-F067DD1F9C66}" srcOrd="0" destOrd="0" presId="urn:microsoft.com/office/officeart/2005/8/layout/vList2"/>
    <dgm:cxn modelId="{74452D2A-6874-4533-A373-ADABE3F5F06D}" srcId="{0D6403E8-BB52-44C7-8068-A9D6B64997C3}" destId="{2B9B60F9-63E6-482B-872F-DB1CDF080620}" srcOrd="1" destOrd="0" parTransId="{BBC92EB2-364F-4797-A49B-22D60D7FCBD0}" sibTransId="{A48EC60C-F20E-42ED-9D54-F6C750B3F6DB}"/>
    <dgm:cxn modelId="{89EFB4C0-511A-4A1F-A662-529C6549EA84}" type="presParOf" srcId="{12494363-75C2-4BF3-871E-078F7584CD08}" destId="{42EDAF10-3426-40BB-A2DC-F067DD1F9C66}" srcOrd="0" destOrd="0" presId="urn:microsoft.com/office/officeart/2005/8/layout/vList2"/>
    <dgm:cxn modelId="{651948E2-82D5-410D-ADA9-C8F2B59EE3DE}" type="presParOf" srcId="{12494363-75C2-4BF3-871E-078F7584CD08}" destId="{211D1322-F7F9-4A32-A5E3-8214CC8EFEB5}" srcOrd="1" destOrd="0" presId="urn:microsoft.com/office/officeart/2005/8/layout/vList2"/>
    <dgm:cxn modelId="{42F23F0F-E18F-4B09-925C-E1FD8A23A17C}" type="presParOf" srcId="{12494363-75C2-4BF3-871E-078F7584CD08}" destId="{0A88326B-BC8C-4D8D-9227-BD18E60EBB59}" srcOrd="2" destOrd="0" presId="urn:microsoft.com/office/officeart/2005/8/layout/vList2"/>
    <dgm:cxn modelId="{38763647-57D3-45EA-AB47-4AA8779A6994}" type="presParOf" srcId="{12494363-75C2-4BF3-871E-078F7584CD08}" destId="{3424B3BC-D2DB-40CA-B124-F3CC4FAF18BE}" srcOrd="3" destOrd="0" presId="urn:microsoft.com/office/officeart/2005/8/layout/vList2"/>
    <dgm:cxn modelId="{409DFF13-28BA-4C53-B2B6-998392F46BF4}" type="presParOf" srcId="{12494363-75C2-4BF3-871E-078F7584CD08}" destId="{0760C698-6711-447B-AA43-60917B84B7B1}"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C8EF5FF-F0BC-4096-8732-99BDDDFD345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73EA6D62-FE5D-455E-89A0-5EDCE8A1AF63}">
      <dgm:prSet phldrT="[Tekst]" custT="1">
        <dgm:style>
          <a:lnRef idx="1">
            <a:schemeClr val="accent2"/>
          </a:lnRef>
          <a:fillRef idx="2">
            <a:schemeClr val="accent2"/>
          </a:fillRef>
          <a:effectRef idx="1">
            <a:schemeClr val="accent2"/>
          </a:effectRef>
          <a:fontRef idx="minor">
            <a:schemeClr val="dk1"/>
          </a:fontRef>
        </dgm:style>
      </dgm:prSet>
      <dgm:spPr/>
      <dgm:t>
        <a:bodyPr/>
        <a:lstStyle/>
        <a:p>
          <a:r>
            <a:rPr lang="pl-PL" sz="1800" b="1" dirty="0" smtClean="0">
              <a:solidFill>
                <a:srgbClr val="FF0000"/>
              </a:solidFill>
              <a:latin typeface="Times New Roman" pitchFamily="18" charset="0"/>
            </a:rPr>
            <a:t>Śmiertelny</a:t>
          </a:r>
          <a:r>
            <a:rPr lang="pl-PL" sz="1800" dirty="0" smtClean="0">
              <a:solidFill>
                <a:srgbClr val="FF0000"/>
              </a:solidFill>
              <a:latin typeface="Times New Roman" pitchFamily="18" charset="0"/>
            </a:rPr>
            <a:t> </a:t>
          </a:r>
          <a:r>
            <a:rPr lang="pl-PL" sz="1800" dirty="0" smtClean="0">
              <a:solidFill>
                <a:srgbClr val="00823B"/>
              </a:solidFill>
              <a:latin typeface="Times New Roman" pitchFamily="18" charset="0"/>
            </a:rPr>
            <a:t>– śmierć nastąpiła w okresie nie przekraczającym 6 miesięcy od  dnia  wypadku</a:t>
          </a:r>
        </a:p>
      </dgm:t>
    </dgm:pt>
    <dgm:pt modelId="{D20A2ABE-C049-4BD9-A555-9A9684E6CAEB}" type="parTrans" cxnId="{6DCD2D90-39CF-4E90-BBB4-B60B07C1B1F5}">
      <dgm:prSet/>
      <dgm:spPr/>
      <dgm:t>
        <a:bodyPr/>
        <a:lstStyle/>
        <a:p>
          <a:endParaRPr lang="pl-PL"/>
        </a:p>
      </dgm:t>
    </dgm:pt>
    <dgm:pt modelId="{C4DAFFA8-7660-4103-B34C-97D4B7AC6C78}" type="sibTrans" cxnId="{6DCD2D90-39CF-4E90-BBB4-B60B07C1B1F5}">
      <dgm:prSet/>
      <dgm:spPr/>
      <dgm:t>
        <a:bodyPr/>
        <a:lstStyle/>
        <a:p>
          <a:endParaRPr lang="pl-PL"/>
        </a:p>
      </dgm:t>
    </dgm:pt>
    <dgm:pt modelId="{A6901439-E9E7-427F-B1BB-EDF8BD45BC29}">
      <dgm:prSet phldrT="[Tekst]" custT="1">
        <dgm:style>
          <a:lnRef idx="1">
            <a:schemeClr val="accent2"/>
          </a:lnRef>
          <a:fillRef idx="2">
            <a:schemeClr val="accent2"/>
          </a:fillRef>
          <a:effectRef idx="1">
            <a:schemeClr val="accent2"/>
          </a:effectRef>
          <a:fontRef idx="minor">
            <a:schemeClr val="dk1"/>
          </a:fontRef>
        </dgm:style>
      </dgm:prSet>
      <dgm:spPr/>
      <dgm:t>
        <a:bodyPr/>
        <a:lstStyle/>
        <a:p>
          <a:r>
            <a:rPr lang="pl-PL" sz="1800" b="1" dirty="0" smtClean="0">
              <a:solidFill>
                <a:srgbClr val="FF0000"/>
              </a:solidFill>
              <a:latin typeface="Times New Roman" pitchFamily="18" charset="0"/>
            </a:rPr>
            <a:t>Zbiorowy</a:t>
          </a:r>
          <a:r>
            <a:rPr lang="pl-PL" sz="1800" dirty="0" smtClean="0">
              <a:solidFill>
                <a:srgbClr val="FF0000"/>
              </a:solidFill>
              <a:latin typeface="Times New Roman" pitchFamily="18" charset="0"/>
            </a:rPr>
            <a:t> </a:t>
          </a:r>
          <a:r>
            <a:rPr lang="pl-PL" sz="1800" dirty="0" smtClean="0">
              <a:latin typeface="Times New Roman" pitchFamily="18" charset="0"/>
            </a:rPr>
            <a:t>– </a:t>
          </a:r>
          <a:r>
            <a:rPr lang="pl-PL" sz="1800" dirty="0" smtClean="0">
              <a:solidFill>
                <a:srgbClr val="00823B"/>
              </a:solidFill>
              <a:latin typeface="Times New Roman" pitchFamily="18" charset="0"/>
            </a:rPr>
            <a:t>w wyniku tego samego zdarzenia wypadkowi uległy co najmniej </a:t>
          </a:r>
          <a:r>
            <a:rPr lang="pl-PL" sz="1800" b="1" dirty="0" smtClean="0">
              <a:solidFill>
                <a:srgbClr val="00823B"/>
              </a:solidFill>
              <a:latin typeface="Times New Roman" pitchFamily="18" charset="0"/>
            </a:rPr>
            <a:t>dwie </a:t>
          </a:r>
          <a:r>
            <a:rPr lang="pl-PL" sz="1800" b="1" dirty="0" smtClean="0">
              <a:solidFill>
                <a:srgbClr val="FF0000"/>
              </a:solidFill>
              <a:latin typeface="Times New Roman" pitchFamily="18" charset="0"/>
            </a:rPr>
            <a:t>osoby</a:t>
          </a:r>
          <a:r>
            <a:rPr lang="pl-PL" sz="1800" dirty="0" smtClean="0">
              <a:solidFill>
                <a:srgbClr val="FF0000"/>
              </a:solidFill>
              <a:latin typeface="Times New Roman" pitchFamily="18" charset="0"/>
            </a:rPr>
            <a:t>.</a:t>
          </a:r>
          <a:endParaRPr lang="pl-PL" dirty="0" smtClean="0"/>
        </a:p>
      </dgm:t>
    </dgm:pt>
    <dgm:pt modelId="{7521DAE7-5254-408E-9494-B20177968A70}" type="parTrans" cxnId="{25555E5E-DA02-42FB-982E-E6D3B9F368F1}">
      <dgm:prSet/>
      <dgm:spPr/>
      <dgm:t>
        <a:bodyPr/>
        <a:lstStyle/>
        <a:p>
          <a:endParaRPr lang="pl-PL"/>
        </a:p>
      </dgm:t>
    </dgm:pt>
    <dgm:pt modelId="{B3202CAE-BBE9-4886-9949-27C0C2CECD04}" type="sibTrans" cxnId="{25555E5E-DA02-42FB-982E-E6D3B9F368F1}">
      <dgm:prSet/>
      <dgm:spPr/>
      <dgm:t>
        <a:bodyPr/>
        <a:lstStyle/>
        <a:p>
          <a:endParaRPr lang="pl-PL"/>
        </a:p>
      </dgm:t>
    </dgm:pt>
    <dgm:pt modelId="{5184FC08-9178-4970-881B-FD13E1AE62D7}">
      <dgm:prSet phldrT="[Tekst]" custT="1">
        <dgm:style>
          <a:lnRef idx="1">
            <a:schemeClr val="accent2"/>
          </a:lnRef>
          <a:fillRef idx="2">
            <a:schemeClr val="accent2"/>
          </a:fillRef>
          <a:effectRef idx="1">
            <a:schemeClr val="accent2"/>
          </a:effectRef>
          <a:fontRef idx="minor">
            <a:schemeClr val="dk1"/>
          </a:fontRef>
        </dgm:style>
      </dgm:prSet>
      <dgm:spPr/>
      <dgm:t>
        <a:bodyPr/>
        <a:lstStyle/>
        <a:p>
          <a:r>
            <a:rPr lang="pl-PL" sz="1800" b="1" dirty="0" smtClean="0">
              <a:solidFill>
                <a:srgbClr val="FF0000"/>
              </a:solidFill>
              <a:latin typeface="Times New Roman" pitchFamily="18" charset="0"/>
            </a:rPr>
            <a:t>Ciężki </a:t>
          </a:r>
          <a:r>
            <a:rPr lang="pl-PL" sz="1800" dirty="0" smtClean="0">
              <a:solidFill>
                <a:srgbClr val="00823B"/>
              </a:solidFill>
              <a:latin typeface="Times New Roman" pitchFamily="18" charset="0"/>
            </a:rPr>
            <a:t>– ciężkie uszkodzenie ciała, jak: utrata wzroku, słuchu, mowy, zdolności rozrodczej  lub inne uszkodzenie ciała albo rozstrój zdrowia,  naruszające podstawowe funkcje organizmu, a także choroba nieuleczalna lub zagrażająca życiu, trwała choroba psychiczna, całkowita lub częściowa niezdolność do pracy w zawodzie albo trwałe, istotne zeszpecenie lub zniekształcenia ciała, </a:t>
          </a:r>
          <a:endParaRPr lang="pl-PL" dirty="0"/>
        </a:p>
      </dgm:t>
    </dgm:pt>
    <dgm:pt modelId="{F39CA6E7-407A-4CD6-80FB-F2DDC63BCB4C}" type="parTrans" cxnId="{45CD3E30-4951-49EB-86B0-EECB8D187059}">
      <dgm:prSet/>
      <dgm:spPr/>
      <dgm:t>
        <a:bodyPr/>
        <a:lstStyle/>
        <a:p>
          <a:endParaRPr lang="pl-PL"/>
        </a:p>
      </dgm:t>
    </dgm:pt>
    <dgm:pt modelId="{28E4BCE7-2DAF-4DB8-9B06-93E423ABCA6D}" type="sibTrans" cxnId="{45CD3E30-4951-49EB-86B0-EECB8D187059}">
      <dgm:prSet/>
      <dgm:spPr/>
      <dgm:t>
        <a:bodyPr/>
        <a:lstStyle/>
        <a:p>
          <a:endParaRPr lang="pl-PL"/>
        </a:p>
      </dgm:t>
    </dgm:pt>
    <dgm:pt modelId="{AA290F2A-1B61-473C-80C5-36AD23BC09EF}" type="pres">
      <dgm:prSet presAssocID="{7C8EF5FF-F0BC-4096-8732-99BDDDFD345E}" presName="linear" presStyleCnt="0">
        <dgm:presLayoutVars>
          <dgm:animLvl val="lvl"/>
          <dgm:resizeHandles val="exact"/>
        </dgm:presLayoutVars>
      </dgm:prSet>
      <dgm:spPr/>
      <dgm:t>
        <a:bodyPr/>
        <a:lstStyle/>
        <a:p>
          <a:endParaRPr lang="pl-PL"/>
        </a:p>
      </dgm:t>
    </dgm:pt>
    <dgm:pt modelId="{44015D99-01B3-4FAF-8F3A-94FDC69109A5}" type="pres">
      <dgm:prSet presAssocID="{73EA6D62-FE5D-455E-89A0-5EDCE8A1AF63}" presName="parentText" presStyleLbl="node1" presStyleIdx="0" presStyleCnt="3">
        <dgm:presLayoutVars>
          <dgm:chMax val="0"/>
          <dgm:bulletEnabled val="1"/>
        </dgm:presLayoutVars>
      </dgm:prSet>
      <dgm:spPr/>
      <dgm:t>
        <a:bodyPr/>
        <a:lstStyle/>
        <a:p>
          <a:endParaRPr lang="pl-PL"/>
        </a:p>
      </dgm:t>
    </dgm:pt>
    <dgm:pt modelId="{FC0C8967-D2FE-4D98-8580-7703BBB63911}" type="pres">
      <dgm:prSet presAssocID="{C4DAFFA8-7660-4103-B34C-97D4B7AC6C78}" presName="spacer" presStyleCnt="0"/>
      <dgm:spPr/>
    </dgm:pt>
    <dgm:pt modelId="{6DDE7F2E-7EEA-442C-A524-FFF4B300D661}" type="pres">
      <dgm:prSet presAssocID="{5184FC08-9178-4970-881B-FD13E1AE62D7}" presName="parentText" presStyleLbl="node1" presStyleIdx="1" presStyleCnt="3">
        <dgm:presLayoutVars>
          <dgm:chMax val="0"/>
          <dgm:bulletEnabled val="1"/>
        </dgm:presLayoutVars>
      </dgm:prSet>
      <dgm:spPr/>
      <dgm:t>
        <a:bodyPr/>
        <a:lstStyle/>
        <a:p>
          <a:endParaRPr lang="pl-PL"/>
        </a:p>
      </dgm:t>
    </dgm:pt>
    <dgm:pt modelId="{F7A9DF7D-EC29-45C8-93B2-547339D009CD}" type="pres">
      <dgm:prSet presAssocID="{28E4BCE7-2DAF-4DB8-9B06-93E423ABCA6D}" presName="spacer" presStyleCnt="0"/>
      <dgm:spPr/>
    </dgm:pt>
    <dgm:pt modelId="{F04FB01E-98BC-48A2-B9EC-2D3753C72145}" type="pres">
      <dgm:prSet presAssocID="{A6901439-E9E7-427F-B1BB-EDF8BD45BC29}" presName="parentText" presStyleLbl="node1" presStyleIdx="2" presStyleCnt="3">
        <dgm:presLayoutVars>
          <dgm:chMax val="0"/>
          <dgm:bulletEnabled val="1"/>
        </dgm:presLayoutVars>
      </dgm:prSet>
      <dgm:spPr/>
      <dgm:t>
        <a:bodyPr/>
        <a:lstStyle/>
        <a:p>
          <a:endParaRPr lang="pl-PL"/>
        </a:p>
      </dgm:t>
    </dgm:pt>
  </dgm:ptLst>
  <dgm:cxnLst>
    <dgm:cxn modelId="{25555E5E-DA02-42FB-982E-E6D3B9F368F1}" srcId="{7C8EF5FF-F0BC-4096-8732-99BDDDFD345E}" destId="{A6901439-E9E7-427F-B1BB-EDF8BD45BC29}" srcOrd="2" destOrd="0" parTransId="{7521DAE7-5254-408E-9494-B20177968A70}" sibTransId="{B3202CAE-BBE9-4886-9949-27C0C2CECD04}"/>
    <dgm:cxn modelId="{6DCD2D90-39CF-4E90-BBB4-B60B07C1B1F5}" srcId="{7C8EF5FF-F0BC-4096-8732-99BDDDFD345E}" destId="{73EA6D62-FE5D-455E-89A0-5EDCE8A1AF63}" srcOrd="0" destOrd="0" parTransId="{D20A2ABE-C049-4BD9-A555-9A9684E6CAEB}" sibTransId="{C4DAFFA8-7660-4103-B34C-97D4B7AC6C78}"/>
    <dgm:cxn modelId="{45CD3E30-4951-49EB-86B0-EECB8D187059}" srcId="{7C8EF5FF-F0BC-4096-8732-99BDDDFD345E}" destId="{5184FC08-9178-4970-881B-FD13E1AE62D7}" srcOrd="1" destOrd="0" parTransId="{F39CA6E7-407A-4CD6-80FB-F2DDC63BCB4C}" sibTransId="{28E4BCE7-2DAF-4DB8-9B06-93E423ABCA6D}"/>
    <dgm:cxn modelId="{52F680EB-C7B9-4F97-829E-8264C7E4B573}" type="presOf" srcId="{7C8EF5FF-F0BC-4096-8732-99BDDDFD345E}" destId="{AA290F2A-1B61-473C-80C5-36AD23BC09EF}" srcOrd="0" destOrd="0" presId="urn:microsoft.com/office/officeart/2005/8/layout/vList2"/>
    <dgm:cxn modelId="{78388F47-8D47-4F63-B47F-76FC6A753CA0}" type="presOf" srcId="{A6901439-E9E7-427F-B1BB-EDF8BD45BC29}" destId="{F04FB01E-98BC-48A2-B9EC-2D3753C72145}" srcOrd="0" destOrd="0" presId="urn:microsoft.com/office/officeart/2005/8/layout/vList2"/>
    <dgm:cxn modelId="{4B272D4D-0F91-4A04-BF6A-59734CCF142F}" type="presOf" srcId="{73EA6D62-FE5D-455E-89A0-5EDCE8A1AF63}" destId="{44015D99-01B3-4FAF-8F3A-94FDC69109A5}" srcOrd="0" destOrd="0" presId="urn:microsoft.com/office/officeart/2005/8/layout/vList2"/>
    <dgm:cxn modelId="{8E1B4B40-C092-4A32-8D75-1D85489AB515}" type="presOf" srcId="{5184FC08-9178-4970-881B-FD13E1AE62D7}" destId="{6DDE7F2E-7EEA-442C-A524-FFF4B300D661}" srcOrd="0" destOrd="0" presId="urn:microsoft.com/office/officeart/2005/8/layout/vList2"/>
    <dgm:cxn modelId="{AB4C5ECB-B546-44AA-AF2E-C743E188C200}" type="presParOf" srcId="{AA290F2A-1B61-473C-80C5-36AD23BC09EF}" destId="{44015D99-01B3-4FAF-8F3A-94FDC69109A5}" srcOrd="0" destOrd="0" presId="urn:microsoft.com/office/officeart/2005/8/layout/vList2"/>
    <dgm:cxn modelId="{0E06DD84-D0F7-4507-8AE6-1164CFF0EC06}" type="presParOf" srcId="{AA290F2A-1B61-473C-80C5-36AD23BC09EF}" destId="{FC0C8967-D2FE-4D98-8580-7703BBB63911}" srcOrd="1" destOrd="0" presId="urn:microsoft.com/office/officeart/2005/8/layout/vList2"/>
    <dgm:cxn modelId="{E979151D-2249-46A1-8D2F-C097013CA6BC}" type="presParOf" srcId="{AA290F2A-1B61-473C-80C5-36AD23BC09EF}" destId="{6DDE7F2E-7EEA-442C-A524-FFF4B300D661}" srcOrd="2" destOrd="0" presId="urn:microsoft.com/office/officeart/2005/8/layout/vList2"/>
    <dgm:cxn modelId="{10E23E37-6453-4499-B7DA-E3E6D32C509C}" type="presParOf" srcId="{AA290F2A-1B61-473C-80C5-36AD23BC09EF}" destId="{F7A9DF7D-EC29-45C8-93B2-547339D009CD}" srcOrd="3" destOrd="0" presId="urn:microsoft.com/office/officeart/2005/8/layout/vList2"/>
    <dgm:cxn modelId="{96033AC6-6BB3-423D-9F50-8CDE32A7B73B}" type="presParOf" srcId="{AA290F2A-1B61-473C-80C5-36AD23BC09EF}" destId="{F04FB01E-98BC-48A2-B9EC-2D3753C72145}"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84C82BD-BD3B-4C1F-88A0-6620B8FEA2D1}">
      <dsp:nvSpPr>
        <dsp:cNvPr id="0" name=""/>
        <dsp:cNvSpPr/>
      </dsp:nvSpPr>
      <dsp:spPr>
        <a:xfrm>
          <a:off x="0" y="33762"/>
          <a:ext cx="3452802" cy="874575"/>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kumimoji="1" lang="pl-PL" sz="2300" kern="1200" dirty="0" smtClean="0">
              <a:solidFill>
                <a:srgbClr val="00823B"/>
              </a:solidFill>
            </a:rPr>
            <a:t>zdarzenie nagłe,</a:t>
          </a:r>
          <a:endParaRPr lang="pl-PL" sz="2300" kern="1200" dirty="0">
            <a:solidFill>
              <a:srgbClr val="00823B"/>
            </a:solidFill>
          </a:endParaRPr>
        </a:p>
      </dsp:txBody>
      <dsp:txXfrm>
        <a:off x="0" y="33762"/>
        <a:ext cx="3452802" cy="874575"/>
      </dsp:txXfrm>
    </dsp:sp>
    <dsp:sp modelId="{F20B9FBE-6CDB-422B-B3B7-90EDAF87B478}">
      <dsp:nvSpPr>
        <dsp:cNvPr id="0" name=""/>
        <dsp:cNvSpPr/>
      </dsp:nvSpPr>
      <dsp:spPr>
        <a:xfrm>
          <a:off x="0" y="974577"/>
          <a:ext cx="3452802" cy="874575"/>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kumimoji="1" lang="pl-PL" sz="2300" kern="1200" dirty="0" smtClean="0">
              <a:solidFill>
                <a:srgbClr val="00823B"/>
              </a:solidFill>
            </a:rPr>
            <a:t>wywołane przyczyną zewnętrzną,</a:t>
          </a:r>
          <a:endParaRPr lang="pl-PL" sz="2300" kern="1200" dirty="0">
            <a:solidFill>
              <a:srgbClr val="00823B"/>
            </a:solidFill>
          </a:endParaRPr>
        </a:p>
      </dsp:txBody>
      <dsp:txXfrm>
        <a:off x="0" y="974577"/>
        <a:ext cx="3452802" cy="874575"/>
      </dsp:txXfrm>
    </dsp:sp>
    <dsp:sp modelId="{998A516F-6803-4E35-AD60-FAE27FCDE5AD}">
      <dsp:nvSpPr>
        <dsp:cNvPr id="0" name=""/>
        <dsp:cNvSpPr/>
      </dsp:nvSpPr>
      <dsp:spPr>
        <a:xfrm>
          <a:off x="0" y="1915392"/>
          <a:ext cx="3452802" cy="874575"/>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kumimoji="1" lang="pl-PL" sz="2300" kern="1200" dirty="0" smtClean="0">
              <a:solidFill>
                <a:srgbClr val="00823B"/>
              </a:solidFill>
            </a:rPr>
            <a:t>nastąpiło w związku z pracą,</a:t>
          </a:r>
          <a:endParaRPr lang="pl-PL" sz="2300" kern="1200" dirty="0">
            <a:solidFill>
              <a:srgbClr val="00823B"/>
            </a:solidFill>
          </a:endParaRPr>
        </a:p>
      </dsp:txBody>
      <dsp:txXfrm>
        <a:off x="0" y="1915392"/>
        <a:ext cx="3452802" cy="874575"/>
      </dsp:txXfrm>
    </dsp:sp>
    <dsp:sp modelId="{2B1DD446-B675-46AA-9303-83813F96193B}">
      <dsp:nvSpPr>
        <dsp:cNvPr id="0" name=""/>
        <dsp:cNvSpPr/>
      </dsp:nvSpPr>
      <dsp:spPr>
        <a:xfrm>
          <a:off x="0" y="2856207"/>
          <a:ext cx="3452802" cy="874575"/>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kumimoji="1" lang="pl-PL" sz="2300" kern="1200" dirty="0" smtClean="0">
              <a:solidFill>
                <a:srgbClr val="00823B"/>
              </a:solidFill>
            </a:rPr>
            <a:t>jego skutkiem jest uraz  lub  śmierć</a:t>
          </a:r>
          <a:endParaRPr kumimoji="1" lang="pl-PL" sz="2300" kern="1200" dirty="0">
            <a:solidFill>
              <a:srgbClr val="00823B"/>
            </a:solidFill>
          </a:endParaRPr>
        </a:p>
      </dsp:txBody>
      <dsp:txXfrm>
        <a:off x="0" y="2856207"/>
        <a:ext cx="3452802" cy="874575"/>
      </dsp:txXfrm>
    </dsp:sp>
    <dsp:sp modelId="{4ECB7389-6C48-4276-B92A-E9975806FC5A}">
      <dsp:nvSpPr>
        <dsp:cNvPr id="0" name=""/>
        <dsp:cNvSpPr/>
      </dsp:nvSpPr>
      <dsp:spPr>
        <a:xfrm>
          <a:off x="0" y="3797022"/>
          <a:ext cx="3452802" cy="874575"/>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kumimoji="1" lang="pl-PL" sz="2300" kern="1200" dirty="0" smtClean="0">
              <a:solidFill>
                <a:srgbClr val="FF0000"/>
              </a:solidFill>
            </a:rPr>
            <a:t>(warunki łączne)</a:t>
          </a:r>
          <a:endParaRPr kumimoji="1" lang="pl-PL" sz="2300" kern="1200" dirty="0">
            <a:solidFill>
              <a:srgbClr val="FF0000"/>
            </a:solidFill>
          </a:endParaRPr>
        </a:p>
      </dsp:txBody>
      <dsp:txXfrm>
        <a:off x="0" y="3797022"/>
        <a:ext cx="3452802" cy="87457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DD9406-0B4F-4F45-809C-AF94DEAC7F83}">
      <dsp:nvSpPr>
        <dsp:cNvPr id="0" name=""/>
        <dsp:cNvSpPr/>
      </dsp:nvSpPr>
      <dsp:spPr>
        <a:xfrm>
          <a:off x="0" y="0"/>
          <a:ext cx="5857304" cy="1219176"/>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kumimoji="1" lang="pl-PL" sz="1800" kern="1200" dirty="0" smtClean="0">
              <a:solidFill>
                <a:srgbClr val="00823B"/>
              </a:solidFill>
            </a:rPr>
            <a:t>podczas:  </a:t>
          </a:r>
          <a:endParaRPr lang="pl-PL" sz="1800" kern="1200" dirty="0">
            <a:solidFill>
              <a:srgbClr val="00823B"/>
            </a:solidFill>
          </a:endParaRPr>
        </a:p>
      </dsp:txBody>
      <dsp:txXfrm>
        <a:off x="0" y="0"/>
        <a:ext cx="5857304" cy="1219176"/>
      </dsp:txXfrm>
    </dsp:sp>
    <dsp:sp modelId="{CC0E8096-669B-443F-B104-8721AC90D309}">
      <dsp:nvSpPr>
        <dsp:cNvPr id="0" name=""/>
        <dsp:cNvSpPr/>
      </dsp:nvSpPr>
      <dsp:spPr>
        <a:xfrm>
          <a:off x="0" y="919010"/>
          <a:ext cx="5857304" cy="1219176"/>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kumimoji="1" lang="pl-PL" sz="1800" kern="1200" dirty="0" smtClean="0">
              <a:solidFill>
                <a:srgbClr val="00823B"/>
              </a:solidFill>
            </a:rPr>
            <a:t>lub w związku z wykonywaniem przez pracownika zwykłych czynności  lub poleceń przełożonego,</a:t>
          </a:r>
          <a:endParaRPr lang="pl-PL" sz="1800" kern="1200" dirty="0">
            <a:solidFill>
              <a:srgbClr val="00823B"/>
            </a:solidFill>
          </a:endParaRPr>
        </a:p>
      </dsp:txBody>
      <dsp:txXfrm>
        <a:off x="0" y="919010"/>
        <a:ext cx="5857304" cy="1219176"/>
      </dsp:txXfrm>
    </dsp:sp>
    <dsp:sp modelId="{743E11E4-9931-41E3-9635-AC5FE5D66655}">
      <dsp:nvSpPr>
        <dsp:cNvPr id="0" name=""/>
        <dsp:cNvSpPr/>
      </dsp:nvSpPr>
      <dsp:spPr>
        <a:xfrm>
          <a:off x="0" y="2068755"/>
          <a:ext cx="5857304" cy="1219176"/>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kumimoji="1" lang="pl-PL" sz="1800" kern="1200" dirty="0" smtClean="0">
              <a:solidFill>
                <a:srgbClr val="00823B"/>
              </a:solidFill>
            </a:rPr>
            <a:t>czynności na rzecz pracodawcy, nawet bez polecenia,</a:t>
          </a:r>
          <a:endParaRPr kumimoji="1" lang="pl-PL" sz="1800" kern="1200" dirty="0">
            <a:solidFill>
              <a:srgbClr val="00823B"/>
            </a:solidFill>
          </a:endParaRPr>
        </a:p>
      </dsp:txBody>
      <dsp:txXfrm>
        <a:off x="0" y="2068755"/>
        <a:ext cx="5857304" cy="1219176"/>
      </dsp:txXfrm>
    </dsp:sp>
    <dsp:sp modelId="{EE7CA789-30D5-4B75-8795-58823D06754E}">
      <dsp:nvSpPr>
        <dsp:cNvPr id="0" name=""/>
        <dsp:cNvSpPr/>
      </dsp:nvSpPr>
      <dsp:spPr>
        <a:xfrm>
          <a:off x="0" y="3452680"/>
          <a:ext cx="5857304" cy="1219176"/>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kumimoji="1" lang="pl-PL" sz="1800" kern="1200" dirty="0" smtClean="0">
              <a:solidFill>
                <a:srgbClr val="00823B"/>
              </a:solidFill>
            </a:rPr>
            <a:t>w czasie pozostawania w dyspozycji pracodawcy w drodze miedzy siedzibą pracodawcy a miejscem wykonywania obowiązku wynikających ze stosunku pracy.</a:t>
          </a:r>
          <a:endParaRPr lang="pl-PL" sz="1800" kern="1200" dirty="0">
            <a:solidFill>
              <a:srgbClr val="00823B"/>
            </a:solidFill>
          </a:endParaRPr>
        </a:p>
      </dsp:txBody>
      <dsp:txXfrm>
        <a:off x="0" y="3452680"/>
        <a:ext cx="5857304" cy="1219176"/>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685572-F92C-42D4-9761-48D445E1BCA8}">
      <dsp:nvSpPr>
        <dsp:cNvPr id="0" name=""/>
        <dsp:cNvSpPr/>
      </dsp:nvSpPr>
      <dsp:spPr>
        <a:xfrm>
          <a:off x="0" y="12668"/>
          <a:ext cx="9063068" cy="110448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pl-PL" sz="2400" b="1" kern="1200" dirty="0" smtClean="0">
              <a:solidFill>
                <a:srgbClr val="00823B"/>
              </a:solidFill>
              <a:effectLst/>
              <a:latin typeface="+mn-lt"/>
            </a:rPr>
            <a:t>również podczas:</a:t>
          </a:r>
          <a:endParaRPr kumimoji="1" lang="pl-PL" sz="2400" b="0" kern="1200" dirty="0">
            <a:solidFill>
              <a:srgbClr val="00823B"/>
            </a:solidFill>
            <a:effectLst/>
            <a:latin typeface="+mn-lt"/>
          </a:endParaRPr>
        </a:p>
      </dsp:txBody>
      <dsp:txXfrm>
        <a:off x="0" y="12668"/>
        <a:ext cx="9063068" cy="1104480"/>
      </dsp:txXfrm>
    </dsp:sp>
    <dsp:sp modelId="{81A0333E-ADD2-4648-8956-24660D649AAF}">
      <dsp:nvSpPr>
        <dsp:cNvPr id="0" name=""/>
        <dsp:cNvSpPr/>
      </dsp:nvSpPr>
      <dsp:spPr>
        <a:xfrm>
          <a:off x="0" y="1287068"/>
          <a:ext cx="9063068" cy="1104480"/>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pl-PL" sz="2000" kern="1200" dirty="0" smtClean="0">
              <a:solidFill>
                <a:srgbClr val="00823B"/>
              </a:solidFill>
              <a:effectLst/>
              <a:latin typeface="+mn-lt"/>
            </a:rPr>
            <a:t>wykonywania pracy na podst. umowy  agencyjnej , umowy zlecenia </a:t>
          </a:r>
          <a:r>
            <a:rPr lang="pl-PL" sz="2000" i="1" kern="1200" dirty="0" smtClean="0">
              <a:solidFill>
                <a:srgbClr val="00823B"/>
              </a:solidFill>
              <a:effectLst/>
              <a:latin typeface="+mn-lt"/>
            </a:rPr>
            <a:t>(również ze swoim pracodawcą),</a:t>
          </a:r>
          <a:endParaRPr kumimoji="1" lang="pl-PL" sz="2800" b="0" kern="1200" dirty="0">
            <a:solidFill>
              <a:srgbClr val="00823B"/>
            </a:solidFill>
            <a:effectLst/>
            <a:latin typeface="+mn-lt"/>
          </a:endParaRPr>
        </a:p>
      </dsp:txBody>
      <dsp:txXfrm>
        <a:off x="0" y="1287068"/>
        <a:ext cx="9063068" cy="1104480"/>
      </dsp:txXfrm>
    </dsp:sp>
    <dsp:sp modelId="{A70B8CD6-7154-4D00-8FFF-B11C05522AE7}">
      <dsp:nvSpPr>
        <dsp:cNvPr id="0" name=""/>
        <dsp:cNvSpPr/>
      </dsp:nvSpPr>
      <dsp:spPr>
        <a:xfrm>
          <a:off x="0" y="2561468"/>
          <a:ext cx="9063068" cy="1104480"/>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pl-PL" sz="2000" kern="1200" dirty="0" smtClean="0">
              <a:solidFill>
                <a:srgbClr val="00823B"/>
              </a:solidFill>
              <a:effectLst/>
              <a:latin typeface="+mn-lt"/>
            </a:rPr>
            <a:t>zwykłych czynności związanych z prowadzeniem działalności pozarolniczej, współpracujących,</a:t>
          </a:r>
          <a:endParaRPr lang="pl-PL" sz="2000" kern="1200" dirty="0">
            <a:solidFill>
              <a:srgbClr val="00823B"/>
            </a:solidFill>
            <a:effectLst/>
            <a:latin typeface="+mn-lt"/>
          </a:endParaRPr>
        </a:p>
      </dsp:txBody>
      <dsp:txXfrm>
        <a:off x="0" y="2561468"/>
        <a:ext cx="9063068" cy="1104480"/>
      </dsp:txXfrm>
    </dsp:sp>
    <dsp:sp modelId="{1DE5B1ED-3653-4E6A-A77F-25BF55E8D6DE}">
      <dsp:nvSpPr>
        <dsp:cNvPr id="0" name=""/>
        <dsp:cNvSpPr/>
      </dsp:nvSpPr>
      <dsp:spPr>
        <a:xfrm>
          <a:off x="0" y="3835868"/>
          <a:ext cx="9063068" cy="1104480"/>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pl-PL" sz="2000" kern="1200" dirty="0" smtClean="0">
              <a:solidFill>
                <a:srgbClr val="00823B"/>
              </a:solidFill>
              <a:effectLst/>
              <a:latin typeface="+mn-lt"/>
            </a:rPr>
            <a:t>odbywania szkolenia lub stażu przez absolwenta pobierającego stypendium w okresie odbywania stażu na podst.  skierowania z powiatowego urzędu pracy, posłowie i duchowni.</a:t>
          </a:r>
          <a:endParaRPr lang="pl-PL" sz="2000" kern="1200" dirty="0">
            <a:solidFill>
              <a:srgbClr val="00823B"/>
            </a:solidFill>
            <a:effectLst/>
            <a:latin typeface="+mn-lt"/>
          </a:endParaRPr>
        </a:p>
      </dsp:txBody>
      <dsp:txXfrm>
        <a:off x="0" y="3835868"/>
        <a:ext cx="9063068" cy="110448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0AF4A8-7904-4858-93AE-CA92847C6DAB}">
      <dsp:nvSpPr>
        <dsp:cNvPr id="0" name=""/>
        <dsp:cNvSpPr/>
      </dsp:nvSpPr>
      <dsp:spPr>
        <a:xfrm>
          <a:off x="0" y="49194"/>
          <a:ext cx="9001164" cy="842500"/>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l-PL" sz="2400" u="none" kern="1200" dirty="0" smtClean="0">
              <a:solidFill>
                <a:srgbClr val="00823B"/>
              </a:solidFill>
              <a:latin typeface="+mn-lt"/>
            </a:rPr>
            <a:t>na równi (</a:t>
          </a:r>
          <a:r>
            <a:rPr lang="pl-PL" sz="2400" kern="1200" dirty="0" smtClean="0">
              <a:solidFill>
                <a:srgbClr val="00823B"/>
              </a:solidFill>
              <a:latin typeface="+mn-lt"/>
            </a:rPr>
            <a:t>w zakresie uprawnień) z wypadkiem przy pracy:</a:t>
          </a:r>
          <a:endParaRPr lang="pl-PL" sz="2400" kern="1200" dirty="0">
            <a:solidFill>
              <a:srgbClr val="00823B"/>
            </a:solidFill>
            <a:latin typeface="+mn-lt"/>
          </a:endParaRPr>
        </a:p>
      </dsp:txBody>
      <dsp:txXfrm>
        <a:off x="0" y="49194"/>
        <a:ext cx="9001164" cy="842500"/>
      </dsp:txXfrm>
    </dsp:sp>
    <dsp:sp modelId="{B412C568-597F-4B4C-B6C3-007241306F98}">
      <dsp:nvSpPr>
        <dsp:cNvPr id="0" name=""/>
        <dsp:cNvSpPr/>
      </dsp:nvSpPr>
      <dsp:spPr>
        <a:xfrm>
          <a:off x="0" y="1563145"/>
          <a:ext cx="9096404" cy="1850062"/>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50800" dist="38100" dir="8100000" algn="tr" rotWithShape="0">
            <a:prstClr val="black">
              <a:alpha val="40000"/>
            </a:prst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88811" tIns="30480" rIns="170688" bIns="30480" numCol="1" spcCol="1270" anchor="ctr" anchorCtr="0">
          <a:noAutofit/>
        </a:bodyPr>
        <a:lstStyle/>
        <a:p>
          <a:pPr marL="228600" lvl="1" indent="-228600" algn="l" defTabSz="1066800">
            <a:lnSpc>
              <a:spcPct val="90000"/>
            </a:lnSpc>
            <a:spcBef>
              <a:spcPct val="0"/>
            </a:spcBef>
            <a:spcAft>
              <a:spcPct val="20000"/>
            </a:spcAft>
            <a:buChar char="••"/>
          </a:pPr>
          <a:r>
            <a:rPr lang="pl-PL" sz="2400" kern="1200" dirty="0" smtClean="0">
              <a:solidFill>
                <a:srgbClr val="00823B"/>
              </a:solidFill>
              <a:latin typeface="+mn-lt"/>
            </a:rPr>
            <a:t>zdarzenie do którego doszło podczas: </a:t>
          </a:r>
          <a:endParaRPr lang="pl-PL" sz="2400" kern="1200" dirty="0">
            <a:solidFill>
              <a:srgbClr val="00823B"/>
            </a:solidFill>
            <a:latin typeface="+mn-lt"/>
          </a:endParaRPr>
        </a:p>
        <a:p>
          <a:pPr marL="228600" lvl="1" indent="-228600" algn="l" defTabSz="1066800">
            <a:lnSpc>
              <a:spcPct val="90000"/>
            </a:lnSpc>
            <a:spcBef>
              <a:spcPct val="0"/>
            </a:spcBef>
            <a:spcAft>
              <a:spcPct val="20000"/>
            </a:spcAft>
            <a:buChar char="••"/>
          </a:pPr>
          <a:r>
            <a:rPr lang="pl-PL" sz="2400" kern="1200" dirty="0" smtClean="0">
              <a:solidFill>
                <a:srgbClr val="00823B"/>
              </a:solidFill>
              <a:latin typeface="+mn-lt"/>
            </a:rPr>
            <a:t>podróży służbowej,</a:t>
          </a:r>
          <a:endParaRPr lang="pl-PL" sz="2400" kern="1200" dirty="0">
            <a:solidFill>
              <a:srgbClr val="00823B"/>
            </a:solidFill>
            <a:latin typeface="+mn-lt"/>
          </a:endParaRPr>
        </a:p>
        <a:p>
          <a:pPr marL="228600" lvl="1" indent="-228600" algn="l" defTabSz="1066800">
            <a:lnSpc>
              <a:spcPct val="90000"/>
            </a:lnSpc>
            <a:spcBef>
              <a:spcPct val="0"/>
            </a:spcBef>
            <a:spcAft>
              <a:spcPct val="20000"/>
            </a:spcAft>
            <a:buChar char="••"/>
          </a:pPr>
          <a:r>
            <a:rPr lang="pl-PL" sz="2400" kern="1200" dirty="0" smtClean="0">
              <a:solidFill>
                <a:srgbClr val="00823B"/>
              </a:solidFill>
              <a:latin typeface="+mn-lt"/>
            </a:rPr>
            <a:t>szkolenia w zakresie powszechnej samoobrony,</a:t>
          </a:r>
          <a:endParaRPr lang="pl-PL" sz="2400" kern="1200" dirty="0">
            <a:solidFill>
              <a:srgbClr val="00823B"/>
            </a:solidFill>
            <a:latin typeface="+mn-lt"/>
          </a:endParaRPr>
        </a:p>
        <a:p>
          <a:pPr marL="228600" lvl="1" indent="-228600" algn="l" defTabSz="1066800">
            <a:lnSpc>
              <a:spcPct val="90000"/>
            </a:lnSpc>
            <a:spcBef>
              <a:spcPct val="0"/>
            </a:spcBef>
            <a:spcAft>
              <a:spcPct val="20000"/>
            </a:spcAft>
            <a:buChar char="••"/>
          </a:pPr>
          <a:r>
            <a:rPr lang="pl-PL" sz="2400" kern="1200" dirty="0" smtClean="0">
              <a:solidFill>
                <a:srgbClr val="00823B"/>
              </a:solidFill>
              <a:latin typeface="+mn-lt"/>
            </a:rPr>
            <a:t>przy wykonywaniu zadań zleconych przez macierzystą org. związkową.</a:t>
          </a:r>
          <a:endParaRPr lang="pl-PL" sz="2400" kern="1200" dirty="0">
            <a:solidFill>
              <a:srgbClr val="00823B"/>
            </a:solidFill>
            <a:latin typeface="+mn-lt"/>
          </a:endParaRPr>
        </a:p>
      </dsp:txBody>
      <dsp:txXfrm>
        <a:off x="0" y="1563145"/>
        <a:ext cx="9096404" cy="185006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40" name="Rectangle 4"/>
          <p:cNvSpPr>
            <a:spLocks noGrp="1" noChangeArrowheads="1"/>
          </p:cNvSpPr>
          <p:nvPr>
            <p:ph type="ftr" sz="quarter" idx="2"/>
          </p:nvPr>
        </p:nvSpPr>
        <p:spPr bwMode="auto">
          <a:xfrm>
            <a:off x="0" y="6515100"/>
            <a:ext cx="4186238" cy="342900"/>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defTabSz="936625">
              <a:buFontTx/>
              <a:buNone/>
              <a:defRPr kumimoji="0" sz="1200">
                <a:latin typeface="Tahoma" charset="0"/>
              </a:defRPr>
            </a:lvl1pPr>
          </a:lstStyle>
          <a:p>
            <a:pPr>
              <a:defRPr/>
            </a:pPr>
            <a:r>
              <a:rPr lang="en-US"/>
              <a:t>bhpoz.plTutaj wstaw tytuł</a:t>
            </a:r>
          </a:p>
        </p:txBody>
      </p:sp>
      <p:sp>
        <p:nvSpPr>
          <p:cNvPr id="372741" name="Rectangle 5"/>
          <p:cNvSpPr>
            <a:spLocks noGrp="1" noChangeArrowheads="1"/>
          </p:cNvSpPr>
          <p:nvPr>
            <p:ph type="sldNum" sz="quarter" idx="3"/>
          </p:nvPr>
        </p:nvSpPr>
        <p:spPr bwMode="auto">
          <a:xfrm>
            <a:off x="5478463" y="6515100"/>
            <a:ext cx="4186237" cy="342900"/>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algn="r" defTabSz="936625">
              <a:buFontTx/>
              <a:buNone/>
              <a:defRPr kumimoji="0" sz="1200">
                <a:latin typeface="Tahoma" charset="0"/>
              </a:defRPr>
            </a:lvl1pPr>
          </a:lstStyle>
          <a:p>
            <a:pPr>
              <a:defRPr/>
            </a:pPr>
            <a:fld id="{768B6612-9D6F-46B5-A13B-A7E7FD01D9A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04" name="Rectangle 8"/>
          <p:cNvSpPr>
            <a:spLocks noGrp="1" noChangeArrowheads="1"/>
          </p:cNvSpPr>
          <p:nvPr>
            <p:ph type="hdr" sz="quarter"/>
          </p:nvPr>
        </p:nvSpPr>
        <p:spPr bwMode="auto">
          <a:xfrm>
            <a:off x="0" y="0"/>
            <a:ext cx="4186238" cy="342900"/>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defTabSz="936625">
              <a:defRPr kumimoji="0" sz="1200">
                <a:latin typeface="Tahoma" charset="0"/>
              </a:defRPr>
            </a:lvl1pPr>
          </a:lstStyle>
          <a:p>
            <a:pPr>
              <a:defRPr/>
            </a:pPr>
            <a:endParaRPr lang="pl-PL"/>
          </a:p>
        </p:txBody>
      </p:sp>
      <p:sp>
        <p:nvSpPr>
          <p:cNvPr id="106499" name="Rectangle 9"/>
          <p:cNvSpPr>
            <a:spLocks noGrp="1" noRot="1" noChangeAspect="1" noChangeArrowheads="1"/>
          </p:cNvSpPr>
          <p:nvPr>
            <p:ph type="sldImg" idx="2"/>
          </p:nvPr>
        </p:nvSpPr>
        <p:spPr bwMode="auto">
          <a:xfrm>
            <a:off x="2979738" y="514350"/>
            <a:ext cx="3714750" cy="2571750"/>
          </a:xfrm>
          <a:prstGeom prst="rect">
            <a:avLst/>
          </a:prstGeom>
          <a:noFill/>
          <a:ln w="9525">
            <a:solidFill>
              <a:srgbClr val="000000"/>
            </a:solidFill>
            <a:miter lim="800000"/>
            <a:headEnd/>
            <a:tailEnd/>
          </a:ln>
        </p:spPr>
      </p:sp>
      <p:sp>
        <p:nvSpPr>
          <p:cNvPr id="362506" name="Rectangle 10"/>
          <p:cNvSpPr>
            <a:spLocks noGrp="1" noChangeArrowheads="1"/>
          </p:cNvSpPr>
          <p:nvPr>
            <p:ph type="body" sz="quarter" idx="3"/>
          </p:nvPr>
        </p:nvSpPr>
        <p:spPr bwMode="auto">
          <a:xfrm>
            <a:off x="1289050" y="3259138"/>
            <a:ext cx="7086600" cy="3084512"/>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p>
            <a:pPr lvl="0"/>
            <a:r>
              <a:rPr lang="pl-PL" noProof="0" smtClean="0"/>
              <a:t>Kliknij, aby edytować style tekstu z Wzorca</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362507" name="Rectangle 11"/>
          <p:cNvSpPr>
            <a:spLocks noGrp="1" noChangeArrowheads="1"/>
          </p:cNvSpPr>
          <p:nvPr>
            <p:ph type="dt" idx="1"/>
          </p:nvPr>
        </p:nvSpPr>
        <p:spPr bwMode="auto">
          <a:xfrm>
            <a:off x="5478463" y="0"/>
            <a:ext cx="4186237" cy="342900"/>
          </a:xfrm>
          <a:prstGeom prst="rect">
            <a:avLst/>
          </a:prstGeom>
          <a:noFill/>
          <a:ln w="9525">
            <a:noFill/>
            <a:miter lim="800000"/>
            <a:headEnd/>
            <a:tailEnd/>
          </a:ln>
          <a:effectLst/>
        </p:spPr>
        <p:txBody>
          <a:bodyPr vert="horz" wrap="square" lIns="93689" tIns="46845" rIns="93689" bIns="46845" numCol="1" anchor="t" anchorCtr="0" compatLnSpc="1">
            <a:prstTxWarp prst="textNoShape">
              <a:avLst/>
            </a:prstTxWarp>
          </a:bodyPr>
          <a:lstStyle>
            <a:lvl1pPr algn="r" defTabSz="936625">
              <a:defRPr kumimoji="0" sz="1200">
                <a:latin typeface="Tahoma" charset="0"/>
              </a:defRPr>
            </a:lvl1pPr>
          </a:lstStyle>
          <a:p>
            <a:pPr>
              <a:defRPr/>
            </a:pPr>
            <a:endParaRPr lang="pl-PL"/>
          </a:p>
        </p:txBody>
      </p:sp>
      <p:sp>
        <p:nvSpPr>
          <p:cNvPr id="362508" name="Rectangle 12"/>
          <p:cNvSpPr>
            <a:spLocks noGrp="1" noChangeArrowheads="1"/>
          </p:cNvSpPr>
          <p:nvPr>
            <p:ph type="ftr" sz="quarter" idx="4"/>
          </p:nvPr>
        </p:nvSpPr>
        <p:spPr bwMode="auto">
          <a:xfrm>
            <a:off x="0" y="6515100"/>
            <a:ext cx="4186238" cy="342900"/>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defTabSz="936625">
              <a:defRPr kumimoji="0" sz="1200">
                <a:latin typeface="Tahoma" charset="0"/>
              </a:defRPr>
            </a:lvl1pPr>
          </a:lstStyle>
          <a:p>
            <a:pPr>
              <a:defRPr/>
            </a:pPr>
            <a:r>
              <a:rPr lang="pl-PL"/>
              <a:t>bhpoz.pl</a:t>
            </a:r>
          </a:p>
        </p:txBody>
      </p:sp>
      <p:sp>
        <p:nvSpPr>
          <p:cNvPr id="362509" name="Rectangle 13"/>
          <p:cNvSpPr>
            <a:spLocks noGrp="1" noChangeArrowheads="1"/>
          </p:cNvSpPr>
          <p:nvPr>
            <p:ph type="sldNum" sz="quarter" idx="5"/>
          </p:nvPr>
        </p:nvSpPr>
        <p:spPr bwMode="auto">
          <a:xfrm>
            <a:off x="5478463" y="6515100"/>
            <a:ext cx="4186237" cy="342900"/>
          </a:xfrm>
          <a:prstGeom prst="rect">
            <a:avLst/>
          </a:prstGeom>
          <a:noFill/>
          <a:ln w="9525">
            <a:noFill/>
            <a:miter lim="800000"/>
            <a:headEnd/>
            <a:tailEnd/>
          </a:ln>
          <a:effectLst/>
        </p:spPr>
        <p:txBody>
          <a:bodyPr vert="horz" wrap="square" lIns="93689" tIns="46845" rIns="93689" bIns="46845" numCol="1" anchor="b" anchorCtr="0" compatLnSpc="1">
            <a:prstTxWarp prst="textNoShape">
              <a:avLst/>
            </a:prstTxWarp>
          </a:bodyPr>
          <a:lstStyle>
            <a:lvl1pPr algn="r" defTabSz="936625">
              <a:defRPr kumimoji="0" sz="1200">
                <a:latin typeface="Tahoma" charset="0"/>
              </a:defRPr>
            </a:lvl1pPr>
          </a:lstStyle>
          <a:p>
            <a:pPr>
              <a:defRPr/>
            </a:pPr>
            <a:fld id="{84DAD17E-FE44-4040-BDD6-F47C8E7789FB}" type="slidenum">
              <a:rPr lang="pl-PL"/>
              <a:pPr>
                <a:defRPr/>
              </a:pPr>
              <a:t>‹#›</a:t>
            </a:fld>
            <a:endParaRPr lang="pl-PL"/>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12"/>
          <p:cNvSpPr>
            <a:spLocks noGrp="1" noChangeArrowheads="1"/>
          </p:cNvSpPr>
          <p:nvPr>
            <p:ph type="ftr" sz="quarter" idx="4"/>
          </p:nvPr>
        </p:nvSpPr>
        <p:spPr>
          <a:noFill/>
        </p:spPr>
        <p:txBody>
          <a:bodyPr/>
          <a:lstStyle/>
          <a:p>
            <a:r>
              <a:rPr lang="pl-PL" smtClean="0">
                <a:latin typeface="Tahoma" pitchFamily="34" charset="0"/>
              </a:rPr>
              <a:t>bhpoz.pl</a:t>
            </a:r>
          </a:p>
        </p:txBody>
      </p:sp>
      <p:sp>
        <p:nvSpPr>
          <p:cNvPr id="107523" name="Rectangle 13"/>
          <p:cNvSpPr>
            <a:spLocks noGrp="1" noChangeArrowheads="1"/>
          </p:cNvSpPr>
          <p:nvPr>
            <p:ph type="sldNum" sz="quarter" idx="5"/>
          </p:nvPr>
        </p:nvSpPr>
        <p:spPr>
          <a:noFill/>
        </p:spPr>
        <p:txBody>
          <a:bodyPr/>
          <a:lstStyle/>
          <a:p>
            <a:fld id="{A15ED0A3-B013-4735-8A12-01546B4DB176}" type="slidenum">
              <a:rPr lang="pl-PL" smtClean="0">
                <a:latin typeface="Tahoma" pitchFamily="34" charset="0"/>
              </a:rPr>
              <a:pPr/>
              <a:t>1</a:t>
            </a:fld>
            <a:endParaRPr lang="pl-PL" smtClean="0">
              <a:latin typeface="Tahoma" pitchFamily="34" charset="0"/>
            </a:endParaRPr>
          </a:p>
        </p:txBody>
      </p:sp>
      <p:sp>
        <p:nvSpPr>
          <p:cNvPr id="107524" name="Rectangle 2"/>
          <p:cNvSpPr>
            <a:spLocks noGrp="1" noRot="1" noChangeAspect="1" noChangeArrowheads="1" noTextEdit="1"/>
          </p:cNvSpPr>
          <p:nvPr>
            <p:ph type="sldImg"/>
          </p:nvPr>
        </p:nvSpPr>
        <p:spPr>
          <a:xfrm>
            <a:off x="3032125" y="531813"/>
            <a:ext cx="3713163" cy="2570162"/>
          </a:xfrm>
          <a:ln/>
        </p:spPr>
      </p:sp>
      <p:sp>
        <p:nvSpPr>
          <p:cNvPr id="107525" name="Rectangle 5"/>
          <p:cNvSpPr>
            <a:spLocks noGrp="1" noChangeArrowheads="1"/>
          </p:cNvSpPr>
          <p:nvPr>
            <p:ph type="body" idx="1"/>
          </p:nvPr>
        </p:nvSpPr>
        <p:spPr>
          <a:noFill/>
          <a:ln/>
        </p:spPr>
        <p:txBody>
          <a:bodyPr/>
          <a:lstStyle/>
          <a:p>
            <a:r>
              <a:rPr lang="pl-PL" smtClean="0"/>
              <a:t>podst.prawna : </a:t>
            </a:r>
            <a:r>
              <a:rPr lang="pl-PL" b="1" smtClean="0"/>
              <a:t>Rozporządzenie Ministra Gospodarki i Pracy1) z dnia 27 lipca 2004 r. w sprawie szkolenia w dziedzinie</a:t>
            </a:r>
          </a:p>
          <a:p>
            <a:r>
              <a:rPr lang="pl-PL" b="1" smtClean="0"/>
              <a:t>bezpieczeństwa i higieny pracy2) (Dz. U. Nr 180, poz. 1860, z 2005 r. Nr 116, poz. 972, z 2007 r. Nr 196, poz.</a:t>
            </a:r>
          </a:p>
          <a:p>
            <a:r>
              <a:rPr lang="pl-PL" b="1" smtClean="0"/>
              <a:t>1420) </a:t>
            </a:r>
            <a:r>
              <a:rPr lang="pl-PL" smtClean="0"/>
              <a:t>(Dz. U. z dnia 18 sierpnia 2004 r.)</a:t>
            </a:r>
          </a:p>
          <a:p>
            <a:r>
              <a:rPr lang="pl-PL" smtClean="0"/>
              <a:t>Na podstawie art. 2375 ustawy z dnia 26 czerwca 1974 r. - Kodeks pracy (Dz. U. z 1998 r. Nr 21, poz.</a:t>
            </a:r>
          </a:p>
          <a:p>
            <a:r>
              <a:rPr lang="pl-PL" smtClean="0"/>
              <a:t>94, z późn. zm.3)) zarządza się, co następuje:</a:t>
            </a:r>
          </a:p>
          <a:p>
            <a:r>
              <a:rPr lang="pl-PL" b="1" smtClean="0"/>
              <a:t>§ 1. Rozporządzenie określa:</a:t>
            </a:r>
          </a:p>
          <a:p>
            <a:r>
              <a:rPr lang="pl-PL" smtClean="0"/>
              <a:t>1) szczegółowe zasady szkolenia w dziedzinie bezpieczeństwa i higieny pracy, zwanego dalej</a:t>
            </a:r>
          </a:p>
          <a:p>
            <a:r>
              <a:rPr lang="pl-PL" smtClean="0"/>
              <a:t>"szkoleniem";</a:t>
            </a:r>
          </a:p>
          <a:p>
            <a:r>
              <a:rPr lang="pl-PL" smtClean="0"/>
              <a:t>2) zakres szkolenia;</a:t>
            </a:r>
          </a:p>
          <a:p>
            <a:r>
              <a:rPr lang="pl-PL" smtClean="0"/>
              <a:t>3) wymagania dotyczące treści i realizacji programów szkolenia;</a:t>
            </a:r>
          </a:p>
          <a:p>
            <a:r>
              <a:rPr lang="pl-PL" smtClean="0"/>
              <a:t>4) sposób dokumentowania szkolenia;</a:t>
            </a:r>
          </a:p>
          <a:p>
            <a:r>
              <a:rPr lang="pl-PL" smtClean="0"/>
              <a:t>5) przypadki, w których pracodawcy lub pracownicy mogą być zwolnieni z określonych rodzajów</a:t>
            </a:r>
          </a:p>
          <a:p>
            <a:r>
              <a:rPr lang="pl-PL" smtClean="0"/>
              <a:t>szkolenia.</a:t>
            </a:r>
          </a:p>
          <a:p>
            <a:r>
              <a:rPr lang="pl-PL" b="1" smtClean="0"/>
              <a:t>§ 1a. Ilekroć w rozporządzeniu jest mowa o:</a:t>
            </a:r>
          </a:p>
          <a:p>
            <a:r>
              <a:rPr lang="pl-PL" smtClean="0"/>
              <a:t>1) instruktażu - rozumie się przez to formę szkolenia o czasie trwania nie krótszym niż 2 godziny lekcyjne,</a:t>
            </a:r>
          </a:p>
          <a:p>
            <a:r>
              <a:rPr lang="pl-PL" smtClean="0"/>
              <a:t>umożliwiającego uzyskanie, aktualizowanie lub uzupełnianie wiedzy i umiejętności dotyczących</a:t>
            </a:r>
          </a:p>
          <a:p>
            <a:r>
              <a:rPr lang="pl-PL" smtClean="0"/>
              <a:t>wykonywania pracy i zachowania się w zakładzie pracy w sposób zgodny z przepisami i zasadami</a:t>
            </a:r>
          </a:p>
          <a:p>
            <a:r>
              <a:rPr lang="pl-PL" smtClean="0"/>
              <a:t>bezpieczeństwa i higieny pracy;</a:t>
            </a:r>
          </a:p>
          <a:p>
            <a:r>
              <a:rPr lang="pl-PL" smtClean="0"/>
              <a:t>2) jednostce organizacyjnej prowadzącej działalność szkoleniową w dziedzinie bezpieczeństwa i higieny</a:t>
            </a:r>
          </a:p>
          <a:p>
            <a:r>
              <a:rPr lang="pl-PL" smtClean="0"/>
              <a:t>pracy - rozumie się przez to:</a:t>
            </a:r>
          </a:p>
          <a:p>
            <a:r>
              <a:rPr lang="pl-PL" smtClean="0"/>
              <a:t>a) placówkę kształcenia ustawicznego, placówkę kształcenia praktycznego, ośrodek dokształcania i</a:t>
            </a:r>
          </a:p>
          <a:p>
            <a:r>
              <a:rPr lang="pl-PL" smtClean="0"/>
              <a:t>doskonalenia zawodowego,</a:t>
            </a:r>
          </a:p>
          <a:p>
            <a:r>
              <a:rPr lang="pl-PL" smtClean="0"/>
              <a:t>b) szkołę ponadgimnazjalną,</a:t>
            </a:r>
          </a:p>
          <a:p>
            <a:r>
              <a:rPr lang="pl-PL" smtClean="0"/>
              <a:t>c) jednostkę badawczo-rozwojową, szkołę wyższą lub inną placówkę naukową,</a:t>
            </a:r>
          </a:p>
          <a:p>
            <a:r>
              <a:rPr lang="pl-PL" smtClean="0"/>
              <a:t>d) stowarzyszenie, którego celem statutowym jest działalność związana z bezpieczeństwem i higieną</a:t>
            </a:r>
          </a:p>
          <a:p>
            <a:r>
              <a:rPr lang="pl-PL" smtClean="0"/>
              <a:t>pracy,</a:t>
            </a:r>
          </a:p>
          <a:p>
            <a:r>
              <a:rPr lang="pl-PL" smtClean="0"/>
              <a:t>e) osobę prawną lub fizyczną prowadzącą działalność oświatową na zasadach określonych w</a:t>
            </a:r>
          </a:p>
          <a:p>
            <a:r>
              <a:rPr lang="pl-PL" smtClean="0"/>
              <a:t>przepisach o swobodzie działalności gospodarczej,</a:t>
            </a:r>
          </a:p>
          <a:p>
            <a:r>
              <a:rPr lang="pl-PL" smtClean="0"/>
              <a:t>jeżeli prowadzą działalność szkoleniową w dziedzinie bezpieczeństwa i higieny pracy;</a:t>
            </a:r>
          </a:p>
          <a:p>
            <a:r>
              <a:rPr lang="pl-PL" smtClean="0"/>
              <a:t>3) kursie - rozumie się przez to formę szkolenia o czasie trwania nie krótszym niż 15 godzin lekcyjnych,</a:t>
            </a:r>
          </a:p>
          <a:p>
            <a:r>
              <a:rPr lang="pl-PL" smtClean="0"/>
              <a:t>składającego się z zajęć teoretycznych i praktycznych, umożliwiającego uzyskanie, aktualizowanie lub</a:t>
            </a:r>
          </a:p>
          <a:p>
            <a:r>
              <a:rPr lang="pl-PL" smtClean="0"/>
              <a:t>uzupełnianie wiedzy i umiejętności w zakresie bezpieczeństwa i higieny pracy;</a:t>
            </a:r>
          </a:p>
          <a:p>
            <a:r>
              <a:rPr lang="pl-PL" smtClean="0"/>
              <a:t>4) przygotowaniu dydaktycznym - rozumie się przez to ukończenie kształcenia lub szkolenia</a:t>
            </a:r>
          </a:p>
          <a:p>
            <a:r>
              <a:rPr lang="pl-PL" smtClean="0"/>
              <a:t>przygotowującego do prowadzenia procesu szkolenia w dziedzinie bezpieczeństwa i higieny pracy w</a:t>
            </a:r>
          </a:p>
          <a:p>
            <a:r>
              <a:rPr lang="pl-PL" smtClean="0"/>
              <a:t>sposób zapewniający wysoką efektywność, z uwzględnieniem, odpowiednich dla określonych grup</a:t>
            </a:r>
          </a:p>
          <a:p>
            <a:r>
              <a:rPr lang="pl-PL" smtClean="0"/>
              <a:t>uczestników szkolenia i rodzajów szkolenia: form organizacyjnych i metod szkolenia oraz środków</a:t>
            </a:r>
          </a:p>
          <a:p>
            <a:r>
              <a:rPr lang="pl-PL" smtClean="0"/>
              <a:t>dydaktycznych;</a:t>
            </a:r>
          </a:p>
          <a:p>
            <a:r>
              <a:rPr lang="pl-PL" smtClean="0"/>
              <a:t>5) samokształceniu kierowanym - rozumie się przez to formę szkolenia umożliwiającego uzyskanie,</a:t>
            </a:r>
          </a:p>
          <a:p>
            <a:r>
              <a:rPr lang="pl-PL" smtClean="0"/>
              <a:t>aktualizowanie lub uzupełnianie wiedzy i umiejętności w zakresie bezpieczeństwa i higieny pracy, na</a:t>
            </a:r>
          </a:p>
          <a:p>
            <a:r>
              <a:rPr lang="pl-PL" smtClean="0"/>
              <a:t>podstawie materiałów przekazanych przez organizatora szkolenia, w szczególności przy zastosowaniu</a:t>
            </a:r>
          </a:p>
          <a:p>
            <a:r>
              <a:rPr lang="pl-PL" smtClean="0"/>
              <a:t>poczty, internetu, przy jednoczesnym zapewnieniu konsultacji z osobami spełniającymi wymagania dla</a:t>
            </a:r>
          </a:p>
          <a:p>
            <a:r>
              <a:rPr lang="pl-PL" smtClean="0"/>
              <a:t>wykładowców;</a:t>
            </a:r>
          </a:p>
          <a:p>
            <a:r>
              <a:rPr lang="pl-PL" smtClean="0"/>
              <a:t>6) seminarium - rozumie się przez to formę szkolenia o czasie trwania nie krótszym niż 5 godzin</a:t>
            </a:r>
          </a:p>
          <a:p>
            <a:r>
              <a:rPr lang="pl-PL" smtClean="0"/>
              <a:t>lekcyjnych, umożliwiającego uzyskanie, aktualizowanie lub uzupełnianie wiedzy i umiejętności w</a:t>
            </a:r>
          </a:p>
          <a:p>
            <a:r>
              <a:rPr lang="pl-PL" smtClean="0"/>
              <a:t>zakresie bezpieczeństwa i higieny pracy.</a:t>
            </a:r>
          </a:p>
          <a:p>
            <a:r>
              <a:rPr lang="pl-PL" b="1" smtClean="0"/>
              <a:t>§ 2. 1. Pracodawca zapewnia pracownikowi odbycie, odpowiedniego do rodzaju wykonywanej pracy,</a:t>
            </a:r>
          </a:p>
          <a:p>
            <a:r>
              <a:rPr lang="pl-PL" smtClean="0"/>
              <a:t>szkolenia, w tym przekazanie mu informacji i instrukcji dotyczących zajmowanego stanowiska pracy lub</a:t>
            </a:r>
          </a:p>
          <a:p>
            <a:r>
              <a:rPr lang="pl-PL" smtClean="0"/>
              <a:t>wykonywanej pracy.</a:t>
            </a:r>
          </a:p>
          <a:p>
            <a:r>
              <a:rPr lang="pl-PL" smtClean="0"/>
              <a:t>2. W razie wykonywania pracy na terenie zakładu pracy pracodawcy przez pracownika innego</a:t>
            </a:r>
          </a:p>
          <a:p>
            <a:r>
              <a:rPr lang="pl-PL" smtClean="0"/>
              <a:t>pracodawcy - pracodawca zapewnia poinformowanie tego pracownika o zagrożeniach dla bezpieczeństwa</a:t>
            </a:r>
          </a:p>
          <a:p>
            <a:r>
              <a:rPr lang="pl-PL" smtClean="0"/>
              <a:t>i zdrowia podczas pracy na tym terenie. Uzyskanie tych informacji pracownik potwierdza podpisem.</a:t>
            </a:r>
          </a:p>
          <a:p>
            <a:r>
              <a:rPr lang="pl-PL" b="1" smtClean="0"/>
              <a:t>§ 3. Szkolenie zapewnia uczestnikom:</a:t>
            </a:r>
          </a:p>
          <a:p>
            <a:r>
              <a:rPr lang="pl-PL" smtClean="0"/>
              <a:t>1) zaznajomienie się z czynnikami środowiska pracy mogącymi powodować zagrożenia dla</a:t>
            </a:r>
          </a:p>
          <a:p>
            <a:r>
              <a:rPr lang="pl-PL" smtClean="0"/>
              <a:t>bezpieczeństwa i zdrowia pracowników podczas pracy oraz z odpowiednimi środkami i działaniami</a:t>
            </a:r>
          </a:p>
          <a:p>
            <a:r>
              <a:rPr lang="pl-PL" smtClean="0"/>
              <a:t>zapobiegawczymi;</a:t>
            </a:r>
          </a:p>
          <a:p>
            <a:r>
              <a:rPr lang="pl-PL" smtClean="0"/>
              <a:t>2) poznanie przepisów oraz zasad bezpieczeństwa i higieny pracy w zakresie niezbędnym do</a:t>
            </a:r>
          </a:p>
          <a:p>
            <a:r>
              <a:rPr lang="pl-PL" smtClean="0"/>
              <a:t>wykonywania pracy w zakładzie pracy i na określonym stanowisku pracy, a także związanych z pracą</a:t>
            </a:r>
          </a:p>
          <a:p>
            <a:r>
              <a:rPr lang="pl-PL" smtClean="0"/>
              <a:t>obowiązków i odpowiedzialności w dziedzinie bezpieczeństwa i higieny pracy;</a:t>
            </a:r>
          </a:p>
          <a:p>
            <a:r>
              <a:rPr lang="pl-PL" smtClean="0"/>
              <a:t>3) nabycie umiejętności wykonywania pracy w sposób bezpieczny dla siebie i innych osób, postępowania</a:t>
            </a:r>
          </a:p>
          <a:p>
            <a:r>
              <a:rPr lang="pl-PL" smtClean="0"/>
              <a:t>w sytuacjach awaryjnych oraz udzielenia pomocy osobie, która uległa wypadkowi.</a:t>
            </a:r>
          </a:p>
          <a:p>
            <a:r>
              <a:rPr lang="pl-PL" b="1" smtClean="0"/>
              <a:t>§ 4. 1. Szkolenie może być organizowane i prowadzone przez pracodawców lub, na ich zlecenie,</a:t>
            </a:r>
          </a:p>
          <a:p>
            <a:r>
              <a:rPr lang="pl-PL" smtClean="0"/>
              <a:t>przez jednostki organizacyjne prowadzące działalność szkoleniową w dziedzinie bezpieczeństwa i higieny</a:t>
            </a:r>
          </a:p>
          <a:p>
            <a:r>
              <a:rPr lang="pl-PL" smtClean="0"/>
              <a:t>pracy.</a:t>
            </a:r>
          </a:p>
          <a:p>
            <a:r>
              <a:rPr lang="pl-PL" smtClean="0"/>
              <a:t>2. Szkolenie osób będących pracodawcami, pracowników służby bhp oraz instruktorów i wykładowców</a:t>
            </a:r>
          </a:p>
          <a:p>
            <a:r>
              <a:rPr lang="pl-PL" smtClean="0"/>
              <a:t>tematyki bezpieczeństwa i higieny pracy prowadzą jednostki organizacyjne, o których mowa w ust. 1.</a:t>
            </a:r>
          </a:p>
          <a:p>
            <a:r>
              <a:rPr lang="pl-PL" b="1" smtClean="0"/>
              <a:t>§ 5. Pracodawca organizujący i prowadzący szkolenie oraz jednostka organizacyjna prowadząca</a:t>
            </a:r>
          </a:p>
          <a:p>
            <a:r>
              <a:rPr lang="pl-PL" smtClean="0"/>
              <a:t>działalność szkoleniową w dziedzinie bezpieczeństwa i higieny pracy, zwani dalej "organizatorami</a:t>
            </a:r>
          </a:p>
          <a:p>
            <a:r>
              <a:rPr lang="pl-PL" smtClean="0"/>
              <a:t>szkolenia", zapewniają:</a:t>
            </a:r>
          </a:p>
          <a:p>
            <a:r>
              <a:rPr lang="pl-PL" smtClean="0"/>
              <a:t>1) programy poszczególnych rodzajów szkolenia opracowane dla określonych grup stanowisk;</a:t>
            </a:r>
          </a:p>
          <a:p>
            <a:r>
              <a:rPr lang="pl-PL" smtClean="0"/>
              <a:t>2) programy szkolenia instruktorów w zakresie metod prowadzenia instruktażu - w przypadku</a:t>
            </a:r>
          </a:p>
          <a:p>
            <a:r>
              <a:rPr lang="pl-PL" smtClean="0"/>
              <a:t>prowadzenia takiego szkolenia;</a:t>
            </a:r>
          </a:p>
          <a:p>
            <a:r>
              <a:rPr lang="pl-PL" smtClean="0"/>
              <a:t>3) wykładowców i instruktorów posiadających zasób wiedzy, doświadczenie zawodowe i przygotowanie</a:t>
            </a:r>
          </a:p>
          <a:p>
            <a:r>
              <a:rPr lang="pl-PL" smtClean="0"/>
              <a:t>dydaktyczne zapewniające właściwą realizację programów szkolenia;</a:t>
            </a:r>
          </a:p>
          <a:p>
            <a:r>
              <a:rPr lang="pl-PL" smtClean="0"/>
              <a:t>4) odpowiednie warunki lokalowe do prowadzenia działalności szkoleniowej;</a:t>
            </a:r>
          </a:p>
          <a:p>
            <a:r>
              <a:rPr lang="pl-PL" smtClean="0"/>
              <a:t>5) wyposażenie dydaktyczne niezbędne do właściwej realizacji programów szkolenia;</a:t>
            </a:r>
          </a:p>
          <a:p>
            <a:r>
              <a:rPr lang="pl-PL" smtClean="0"/>
              <a:t>6) właściwy przebieg szkolenia oraz prowadzenie dokumentacji w postaci programów szkolenia,</a:t>
            </a:r>
          </a:p>
          <a:p>
            <a:r>
              <a:rPr lang="pl-PL" smtClean="0"/>
              <a:t>dzienników zajęć, protokołów przebiegu egzaminów i rejestru wydanych zaświadczeń.</a:t>
            </a:r>
          </a:p>
          <a:p>
            <a:r>
              <a:rPr lang="pl-PL" b="1" smtClean="0"/>
              <a:t>§ 6. Szkolenie jest prowadzone jako szkolenie wstępne i szkolenie okresowe.</a:t>
            </a:r>
          </a:p>
          <a:p>
            <a:r>
              <a:rPr lang="pl-PL" b="1" smtClean="0"/>
              <a:t>§ 7. 1. Programy szkolenia wstępnego oraz szkolenia okresowego, określające szczegółową</a:t>
            </a:r>
          </a:p>
          <a:p>
            <a:r>
              <a:rPr lang="pl-PL" smtClean="0"/>
              <a:t>tematykę, formy realizacji i czas trwania szkolenia, dla poszczególnych grup stanowisk opracowuje</a:t>
            </a:r>
          </a:p>
          <a:p>
            <a:r>
              <a:rPr lang="pl-PL" smtClean="0"/>
              <a:t>pracodawca lub w porozumieniu z pracodawcą - jednostka organizacyjna prowadząca działalność</a:t>
            </a:r>
          </a:p>
          <a:p>
            <a:r>
              <a:rPr lang="pl-PL" smtClean="0"/>
              <a:t>szkoleniową w dziedzinie bezpieczeństwa i higieny pracy, na podstawie ramowych programów szkolenia.</a:t>
            </a:r>
          </a:p>
          <a:p>
            <a:r>
              <a:rPr lang="pl-PL" smtClean="0"/>
              <a:t>2. Programy szkolenia powinny być dostosowane do rodzajów i warunków prac wykonywanych przez</a:t>
            </a:r>
          </a:p>
          <a:p>
            <a:r>
              <a:rPr lang="pl-PL" smtClean="0"/>
              <a:t>uczestników szkolenia, a ich realizacja powinna zapewnić spełnienie wymagań określonych w § 3.</a:t>
            </a:r>
          </a:p>
          <a:p>
            <a:r>
              <a:rPr lang="pl-PL" smtClean="0"/>
              <a:t>3. Programy szkolenia, na podstawie których były prowadzone aktualne szkolenia pracowników,</a:t>
            </a:r>
          </a:p>
          <a:p>
            <a:r>
              <a:rPr lang="pl-PL" smtClean="0"/>
              <a:t>powinny być przechowywane przez pracodawców.</a:t>
            </a:r>
          </a:p>
          <a:p>
            <a:r>
              <a:rPr lang="pl-PL" smtClean="0"/>
              <a:t>4. Ramowe programy szkolenia są określone w załączniku nr 1 do rozporządzenia.</a:t>
            </a:r>
          </a:p>
          <a:p>
            <a:r>
              <a:rPr lang="pl-PL" b="1" smtClean="0"/>
              <a:t>§ 8. Szkolenie wstępne jest przeprowadzane w formie instruktażu według programów opracowanych</a:t>
            </a:r>
          </a:p>
          <a:p>
            <a:r>
              <a:rPr lang="pl-PL" smtClean="0"/>
              <a:t>dla poszczególnych grup stanowisk i obejmuje:</a:t>
            </a:r>
          </a:p>
          <a:p>
            <a:r>
              <a:rPr lang="pl-PL" smtClean="0"/>
              <a:t>1) szkolenie wstępne ogólne, zwane dalej "instruktażem ogólnym";</a:t>
            </a:r>
          </a:p>
          <a:p>
            <a:r>
              <a:rPr lang="pl-PL" smtClean="0"/>
              <a:t>2) szkolenie wstępne na stanowisku pracy, zwane dalej "instruktażem stanowiskowym".</a:t>
            </a:r>
          </a:p>
          <a:p>
            <a:r>
              <a:rPr lang="pl-PL" b="1" smtClean="0"/>
              <a:t>§ 9. 1. Instruktaż ogólny powinien zapewnić uczestnikom szkolenia zapoznanie się z podstawowymi</a:t>
            </a:r>
          </a:p>
          <a:p>
            <a:r>
              <a:rPr lang="pl-PL" smtClean="0"/>
              <a:t>przepisami bezpieczeństwa i higieny pracy zawartymi w Kodeksie pracy, w układach zbiorowych pracy lub</a:t>
            </a:r>
          </a:p>
          <a:p>
            <a:r>
              <a:rPr lang="pl-PL" smtClean="0"/>
              <a:t>w regulaminach pracy, z przepisami oraz zasadami bezpieczeństwa i higieny pracy obowiązującymi w</a:t>
            </a:r>
          </a:p>
          <a:p>
            <a:r>
              <a:rPr lang="pl-PL" smtClean="0"/>
              <a:t>danym zakładzie pracy, a także z zasadami udzielania pierwszej pomocy w razie wypadku.</a:t>
            </a:r>
          </a:p>
          <a:p>
            <a:r>
              <a:rPr lang="pl-PL" smtClean="0"/>
              <a:t>2. Instruktaż stanowiskowy powinien zapewnić uczestnikom szkolenia zapoznanie się z czynnikami</a:t>
            </a:r>
          </a:p>
          <a:p>
            <a:r>
              <a:rPr lang="pl-PL" smtClean="0"/>
              <a:t>środowiska pracy występującymi na ich stanowiskach pracy i ryzykiem zawodowym związanym z</a:t>
            </a:r>
          </a:p>
          <a:p>
            <a:r>
              <a:rPr lang="pl-PL" smtClean="0"/>
              <a:t>wykonywaną pracą, sposobami ochrony przed zagrożeniami, jakie mogą powodować te czynniki, oraz</a:t>
            </a:r>
          </a:p>
          <a:p>
            <a:r>
              <a:rPr lang="pl-PL" smtClean="0"/>
              <a:t>metodami bezpiecznego wykonywania pracy na tych stanowiskach.</a:t>
            </a:r>
          </a:p>
          <a:p>
            <a:r>
              <a:rPr lang="pl-PL" b="1" smtClean="0"/>
              <a:t>§ 10. 1. Instruktaż ogólny odbywają, przed dopuszczeniem do wykonywania pracy, nowo zatrudnieni</a:t>
            </a:r>
          </a:p>
          <a:p>
            <a:r>
              <a:rPr lang="pl-PL" smtClean="0"/>
              <a:t>pracownicy, studenci odbywający u pracodawcy praktykę studencką oraz uczniowie szkół zawodowych</a:t>
            </a:r>
          </a:p>
          <a:p>
            <a:r>
              <a:rPr lang="pl-PL" smtClean="0"/>
              <a:t>zatrudnieni w celu praktycznej nauki zawodu.</a:t>
            </a:r>
          </a:p>
          <a:p>
            <a:r>
              <a:rPr lang="pl-PL" smtClean="0"/>
              <a:t>2. Instruktaż ogólny prowadzi pracownik służby bezpieczeństwa i higieny pracy, osoba wykonująca u</a:t>
            </a:r>
          </a:p>
          <a:p>
            <a:r>
              <a:rPr lang="pl-PL" smtClean="0"/>
              <a:t>pracodawcy zadania tej służby albo pracodawca, który sam wykonuje takie zadania, lub pracownik</a:t>
            </a:r>
          </a:p>
          <a:p>
            <a:r>
              <a:rPr lang="pl-PL" smtClean="0"/>
              <a:t>wyznaczony przez pracodawcę posiadający zasób wiedzy i umiejętności zapewniający właściwą realizację</a:t>
            </a:r>
          </a:p>
          <a:p>
            <a:r>
              <a:rPr lang="pl-PL" smtClean="0"/>
              <a:t>programu instruktażu, mający aktualne zaświadczenie o ukończeniu wymaganego szkolenia w dziedzinie</a:t>
            </a:r>
          </a:p>
          <a:p>
            <a:r>
              <a:rPr lang="pl-PL" smtClean="0"/>
              <a:t>bezpieczeństwa i higieny pracy.</a:t>
            </a:r>
          </a:p>
          <a:p>
            <a:r>
              <a:rPr lang="pl-PL" b="1" smtClean="0"/>
              <a:t>§ 11. 1. Instruktaż stanowiskowy przeprowadza się przed dopuszczeniem do wykonywania pracy na</a:t>
            </a:r>
          </a:p>
          <a:p>
            <a:r>
              <a:rPr lang="pl-PL" smtClean="0"/>
              <a:t>określonym stanowisku:</a:t>
            </a:r>
          </a:p>
          <a:p>
            <a:r>
              <a:rPr lang="pl-PL" smtClean="0"/>
              <a:t>1) pracownika zatrudnianego na stanowisku robotniczym oraz innym, na którym występuje narażenie na</a:t>
            </a:r>
          </a:p>
          <a:p>
            <a:r>
              <a:rPr lang="pl-PL" smtClean="0"/>
              <a:t>działanie czynników szkodliwych dla zdrowia, uciążliwych lub niebezpiecznych;</a:t>
            </a:r>
          </a:p>
          <a:p>
            <a:r>
              <a:rPr lang="pl-PL" smtClean="0"/>
              <a:t>2) pracownika przenoszonego na stanowisko, o którym mowa w pkt 1;</a:t>
            </a:r>
          </a:p>
          <a:p>
            <a:r>
              <a:rPr lang="pl-PL" smtClean="0"/>
              <a:t>3) ucznia odbywającego praktyczną naukę zawodu oraz studenta odbywającego praktykę studencką.</a:t>
            </a:r>
          </a:p>
          <a:p>
            <a:r>
              <a:rPr lang="pl-PL" smtClean="0"/>
              <a:t>2. Pracownik wykonujący pracę na kilku stanowiskach pracy powinien odbyć instruktaż stanowiskowy</a:t>
            </a:r>
          </a:p>
          <a:p>
            <a:r>
              <a:rPr lang="pl-PL" smtClean="0"/>
              <a:t>na każdym z tych stanowisk.</a:t>
            </a:r>
          </a:p>
          <a:p>
            <a:r>
              <a:rPr lang="pl-PL" smtClean="0"/>
              <a:t>3. W przypadku wprowadzenia na stanowisku, o którym mowa w ust. 1 pkt 1, zmian warunków</a:t>
            </a:r>
          </a:p>
          <a:p>
            <a:r>
              <a:rPr lang="pl-PL" smtClean="0"/>
              <a:t>techniczno-organizacyjnych, w szczególności zmian procesu technologicznego, zmian organizacji</a:t>
            </a:r>
          </a:p>
          <a:p>
            <a:r>
              <a:rPr lang="pl-PL" smtClean="0"/>
              <a:t>stanowisk pracy, wprowadzenia do stosowania substancji o działaniu szkodliwym dla zdrowia albo</a:t>
            </a:r>
          </a:p>
          <a:p>
            <a:r>
              <a:rPr lang="pl-PL" smtClean="0"/>
              <a:t>niebezpiecznym oraz nowych lub zmienianych narzędzi, maszyn i innych urządzeń - pracownik zatrudniony</a:t>
            </a:r>
          </a:p>
          <a:p>
            <a:r>
              <a:rPr lang="pl-PL" smtClean="0"/>
              <a:t>na tym stanowisku odbywa instruktaż stanowiskowy przygotowujący go do bezpiecznego wykonywania</a:t>
            </a:r>
          </a:p>
          <a:p>
            <a:r>
              <a:rPr lang="pl-PL" smtClean="0"/>
              <a:t>pracy w zmienionych warunkach. Tematyka i czas trwania instruktażu stanowiskowego powinny być</a:t>
            </a:r>
          </a:p>
          <a:p>
            <a:r>
              <a:rPr lang="pl-PL" smtClean="0"/>
              <a:t>uzależnione od rodzaju i zakresu wprowadzonych na stanowisku zmian.</a:t>
            </a:r>
          </a:p>
          <a:p>
            <a:r>
              <a:rPr lang="pl-PL" smtClean="0"/>
              <a:t>4. Czas trwania instruktażu stanowiskowego powinien być uzależniony od przygotowania</a:t>
            </a:r>
          </a:p>
          <a:p>
            <a:r>
              <a:rPr lang="pl-PL" smtClean="0"/>
              <a:t>zawodowego pracownika, dotychczasowego stażu pracy oraz rodzaju pracy i zagrożeń występujących na</a:t>
            </a:r>
          </a:p>
          <a:p>
            <a:r>
              <a:rPr lang="pl-PL" smtClean="0"/>
              <a:t>stanowisku pracy, na którym pracownik ma być zatrudniony.</a:t>
            </a:r>
          </a:p>
          <a:p>
            <a:r>
              <a:rPr lang="pl-PL" smtClean="0"/>
              <a:t>5. Instruktaż stanowiskowy przeprowadza wyznaczona przez pracodawcę osoba kierująca</a:t>
            </a:r>
          </a:p>
          <a:p>
            <a:r>
              <a:rPr lang="pl-PL" smtClean="0"/>
              <a:t>pracownikami lub pracodawca, jeżeli osoby te posiadają odpowiednie kwalifikacje i doświadczenie</a:t>
            </a:r>
          </a:p>
          <a:p>
            <a:r>
              <a:rPr lang="pl-PL" smtClean="0"/>
              <a:t>zawodowe oraz są przeszkolone w zakresie metod prowadzenia instruktażu stanowiskowego.</a:t>
            </a:r>
          </a:p>
          <a:p>
            <a:r>
              <a:rPr lang="pl-PL" smtClean="0"/>
              <a:t>6. Instruktaż stanowiskowy kończy się sprawdzianem wiedzy i umiejętności z zakresu wykonywania</a:t>
            </a:r>
          </a:p>
          <a:p>
            <a:r>
              <a:rPr lang="pl-PL" smtClean="0"/>
              <a:t>pracy zgodnie z przepisami oraz zasadami bezpieczeństwa i higieny pracy, stanowiącym podstawę</a:t>
            </a:r>
          </a:p>
          <a:p>
            <a:r>
              <a:rPr lang="pl-PL" smtClean="0"/>
              <a:t>dopuszczenia pracownika do wykonywania pracy na określonym stanowisku.</a:t>
            </a:r>
          </a:p>
          <a:p>
            <a:r>
              <a:rPr lang="pl-PL" b="1" smtClean="0"/>
              <a:t>§ 12. 1. Odbycie instruktażu ogólnego oraz instruktażu stanowiskowego pracownik potwierdza na</a:t>
            </a:r>
          </a:p>
          <a:p>
            <a:r>
              <a:rPr lang="pl-PL" smtClean="0"/>
              <a:t>piśmie w karcie szkolenia wstępnego, która jest przechowywana w aktach osobowych pracownika.</a:t>
            </a:r>
          </a:p>
          <a:p>
            <a:r>
              <a:rPr lang="pl-PL" smtClean="0"/>
              <a:t>2. Wzór karty szkolenia wstępnego jest określony w załączniku nr 2 do rozporządzenia.</a:t>
            </a:r>
          </a:p>
          <a:p>
            <a:r>
              <a:rPr lang="pl-PL" b="1" smtClean="0"/>
              <a:t>§ 13. 1. Pracodawca, który zgodnie z art. 23711 § 1 ustawy z dnia 26 czerwca 1974 r. - Kodeks pracy</a:t>
            </a:r>
          </a:p>
          <a:p>
            <a:r>
              <a:rPr lang="pl-PL" smtClean="0"/>
              <a:t>wykonuje zadania służby bezpieczeństwa i higieny pracy, przed podjęciem wykonywania tych zadań</a:t>
            </a:r>
          </a:p>
          <a:p>
            <a:r>
              <a:rPr lang="pl-PL" smtClean="0"/>
              <a:t>odbywa szkolenie przeprowadzone w formie kursu lub seminarium według programu opracowanego w</a:t>
            </a:r>
          </a:p>
          <a:p>
            <a:r>
              <a:rPr lang="pl-PL" smtClean="0"/>
              <a:t>oparciu o ramowy program określony w części III załącznika nr 1 do rozporządzenia.</a:t>
            </a:r>
          </a:p>
          <a:p>
            <a:r>
              <a:rPr lang="pl-PL" smtClean="0"/>
              <a:t>2. Ze szkolenia, o którym mowa w ust. 1, jest zwolniony pracodawca, który spełnia wymagania</a:t>
            </a:r>
          </a:p>
          <a:p>
            <a:r>
              <a:rPr lang="pl-PL" smtClean="0"/>
              <a:t>kwalifikacyjne dla służby bezpieczeństwa i higieny pracy określone w przepisach dotyczących służby</a:t>
            </a:r>
          </a:p>
          <a:p>
            <a:r>
              <a:rPr lang="pl-PL" smtClean="0"/>
              <a:t>bezpieczeństwa i higieny pracy.</a:t>
            </a:r>
          </a:p>
          <a:p>
            <a:r>
              <a:rPr lang="pl-PL" b="1" smtClean="0"/>
              <a:t>§ 14. 1. Szkolenie okresowe ma na celu aktualizację i ugruntowanie wiedzy i umiejętności w dziedzinie</a:t>
            </a:r>
          </a:p>
          <a:p>
            <a:r>
              <a:rPr lang="pl-PL" smtClean="0"/>
              <a:t>bezpieczeństwa i higieny pracy oraz zaznajomienie uczestników szkolenia z nowymi rozwiązaniami</a:t>
            </a:r>
          </a:p>
          <a:p>
            <a:r>
              <a:rPr lang="pl-PL" smtClean="0"/>
              <a:t>techniczno-organizacyjnymi w tym zakresie.</a:t>
            </a:r>
          </a:p>
          <a:p>
            <a:r>
              <a:rPr lang="pl-PL" smtClean="0"/>
              <a:t>2. Szkolenie okresowe odbywają:</a:t>
            </a:r>
          </a:p>
          <a:p>
            <a:r>
              <a:rPr lang="pl-PL" smtClean="0"/>
              <a:t>1) osoby będące pracodawcami oraz inne osoby kierujące pracownikami, w szczególności kierownicy,</a:t>
            </a:r>
          </a:p>
          <a:p>
            <a:r>
              <a:rPr lang="pl-PL" smtClean="0"/>
              <a:t>mistrzowie i brygadziści;</a:t>
            </a:r>
          </a:p>
          <a:p>
            <a:r>
              <a:rPr lang="pl-PL" smtClean="0"/>
              <a:t>2) pracownicy zatrudnieni na stanowiskach robotniczych;</a:t>
            </a:r>
          </a:p>
          <a:p>
            <a:r>
              <a:rPr lang="pl-PL" smtClean="0"/>
              <a:t>3) pracownicy inżynieryjno-techniczni, w tym projektanci, konstruktorzy maszyn i innych urządzeń</a:t>
            </a:r>
          </a:p>
          <a:p>
            <a:r>
              <a:rPr lang="pl-PL" smtClean="0"/>
              <a:t>technicznych, technolodzy i organizatorzy produkcji;</a:t>
            </a:r>
          </a:p>
          <a:p>
            <a:r>
              <a:rPr lang="pl-PL" smtClean="0"/>
              <a:t>4) pracownicy służby bezpieczeństwa i higieny pracy i inne osoby wykonujące zadania tej służby;</a:t>
            </a:r>
          </a:p>
          <a:p>
            <a:r>
              <a:rPr lang="pl-PL" smtClean="0"/>
              <a:t>5) pracownicy administracyjno-biurowi i inni niewymienieni w pkt 1-4, których charakter pracy wiąże się z</a:t>
            </a:r>
          </a:p>
          <a:p>
            <a:r>
              <a:rPr lang="pl-PL" smtClean="0"/>
              <a:t>narażeniem na czynniki szkodliwe dla zdrowia, uciążliwe lub niebezpieczne albo z odpowiedzialnością</a:t>
            </a:r>
          </a:p>
          <a:p>
            <a:r>
              <a:rPr lang="pl-PL" smtClean="0"/>
              <a:t>w zakresie bezpieczeństwa i higieny pracy.</a:t>
            </a:r>
          </a:p>
          <a:p>
            <a:r>
              <a:rPr lang="pl-PL" b="1" smtClean="0"/>
              <a:t>§ 15. 1. Szkolenie okresowe pracowników zatrudnionych na stanowiskach robotniczych</a:t>
            </a:r>
          </a:p>
          <a:p>
            <a:r>
              <a:rPr lang="pl-PL" smtClean="0"/>
              <a:t>przeprowadza się w formie instruktażu, nie rzadziej niż raz na 3 lata, a na stanowiskach, na których są</a:t>
            </a:r>
          </a:p>
          <a:p>
            <a:r>
              <a:rPr lang="pl-PL" smtClean="0"/>
              <a:t>wykonywane prace szczególnie niebezpieczne, nie rzadziej niż raz w roku.</a:t>
            </a:r>
          </a:p>
          <a:p>
            <a:r>
              <a:rPr lang="pl-PL" smtClean="0"/>
              <a:t>2. Szkolenie okresowe osób wymienionych w § 14 ust. 2 pkt 1 i 3-5 powinno być przeprowadzane w</a:t>
            </a:r>
          </a:p>
          <a:p>
            <a:r>
              <a:rPr lang="pl-PL" smtClean="0"/>
              <a:t>formie kursu, seminarium lub samokształcenia kierowanego nie rzadziej niż raz na 5 lat, a w przypadku</a:t>
            </a:r>
          </a:p>
          <a:p>
            <a:r>
              <a:rPr lang="pl-PL" smtClean="0"/>
              <a:t>pracowników administracyjno-biurowych nie rzadziej niż raz na 6 lat.</a:t>
            </a:r>
          </a:p>
          <a:p>
            <a:r>
              <a:rPr lang="pl-PL" smtClean="0"/>
              <a:t>3. Pracodawca ustala, po konsultacji z pracownikami lub ich przedstawicielami, częstotliwość i czas</a:t>
            </a:r>
          </a:p>
          <a:p>
            <a:r>
              <a:rPr lang="pl-PL" smtClean="0"/>
              <a:t>trwania szkolenia okresowego pracowników zatrudnionych na określonych stanowiskach, biorąc pod</a:t>
            </a:r>
          </a:p>
          <a:p>
            <a:r>
              <a:rPr lang="pl-PL" smtClean="0"/>
              <a:t>uwagę rodzaj i warunki wykonywania prac na tych stanowiskach.</a:t>
            </a:r>
          </a:p>
          <a:p>
            <a:r>
              <a:rPr lang="pl-PL" smtClean="0"/>
              <a:t>4. Pierwsze szkolenie okresowe osób zatrudnionych na stanowiskach wymienionych w § 14 ust. 2 pkt</a:t>
            </a:r>
          </a:p>
          <a:p>
            <a:r>
              <a:rPr lang="pl-PL" smtClean="0"/>
              <a:t>1 przeprowadza się w okresie do 6 miesięcy od rozpoczęcia pracy na tych stanowiskach, natomiast osób</a:t>
            </a:r>
          </a:p>
          <a:p>
            <a:r>
              <a:rPr lang="pl-PL" smtClean="0"/>
              <a:t>zatrudnionych na stanowiskach wymienionych w § 14 ust. 2 pkt 2-5 - w okresie do 12 miesięcy od</a:t>
            </a:r>
          </a:p>
          <a:p>
            <a:r>
              <a:rPr lang="pl-PL" smtClean="0"/>
              <a:t>rozpoczęcia pracy na tych stanowiskach.</a:t>
            </a:r>
          </a:p>
          <a:p>
            <a:r>
              <a:rPr lang="pl-PL" smtClean="0"/>
              <a:t>5. Ze szkolenia okresowego, o którym mowa w ust. 4, może być zwolniona osoba, która:</a:t>
            </a:r>
          </a:p>
          <a:p>
            <a:r>
              <a:rPr lang="pl-PL" smtClean="0"/>
              <a:t>1) przedłoży aktualne zaświadczenie o odbyciu w tym okresie u innego pracodawcy wymaganego</a:t>
            </a:r>
          </a:p>
          <a:p>
            <a:r>
              <a:rPr lang="pl-PL" smtClean="0"/>
              <a:t>szkolenia okresowego;</a:t>
            </a:r>
          </a:p>
          <a:p>
            <a:r>
              <a:rPr lang="pl-PL" smtClean="0"/>
              <a:t>2) odbyła w tym okresie szkolenie okresowe wymagane dla osoby zatrudnionej na stanowisku należącym</a:t>
            </a:r>
          </a:p>
          <a:p>
            <a:r>
              <a:rPr lang="pl-PL" smtClean="0"/>
              <a:t>do innej grupy stanowisk, jeżeli jego program uwzględnia zakres tematyczny wymagany programem</a:t>
            </a:r>
          </a:p>
          <a:p>
            <a:r>
              <a:rPr lang="pl-PL" smtClean="0"/>
              <a:t>szkolenia okresowego obowiązującego na nowym stanowisku pracy.</a:t>
            </a:r>
          </a:p>
          <a:p>
            <a:r>
              <a:rPr lang="pl-PL" b="1" smtClean="0"/>
              <a:t>§ 16. 1. Szkolenie, o którym mowa w § 13 ust. 1, oraz szkolenie okresowe kończą się egzaminem</a:t>
            </a:r>
          </a:p>
          <a:p>
            <a:r>
              <a:rPr lang="pl-PL" smtClean="0"/>
              <a:t>sprawdzającym przyswojenie przez uczestnika szkolenia wiedzy objętej programem szkolenia oraz</a:t>
            </a:r>
          </a:p>
          <a:p>
            <a:r>
              <a:rPr lang="pl-PL" smtClean="0"/>
              <a:t>umiejętności wykonywania lub organizowania pracy zgodnie z przepisami i zasadami bezpieczeństwa i</a:t>
            </a:r>
          </a:p>
          <a:p>
            <a:r>
              <a:rPr lang="pl-PL" smtClean="0"/>
              <a:t>higieny pracy.</a:t>
            </a:r>
          </a:p>
          <a:p>
            <a:r>
              <a:rPr lang="pl-PL" smtClean="0"/>
              <a:t>2. Egzamin jest przeprowadzany przed komisją powołaną przez organizatora szkolenia.</a:t>
            </a:r>
          </a:p>
          <a:p>
            <a:r>
              <a:rPr lang="pl-PL" smtClean="0"/>
              <a:t>3. Potwierdzeniem ukończenia z wynikiem pozytywnym szkolenia, o którym mowa w § 13 ust. 1, oraz</a:t>
            </a:r>
          </a:p>
          <a:p>
            <a:r>
              <a:rPr lang="pl-PL" smtClean="0"/>
              <a:t>szkolenia okresowego jest zaświadczenie wydane przez organizatora szkolenia. Odpis zaświadczenia jest</a:t>
            </a:r>
          </a:p>
          <a:p>
            <a:r>
              <a:rPr lang="pl-PL" smtClean="0"/>
              <a:t>przechowywany w aktach osobowych uczestnika szkolenia.</a:t>
            </a:r>
          </a:p>
          <a:p>
            <a:r>
              <a:rPr lang="pl-PL" smtClean="0"/>
              <a:t>4. Wzór zaświadczenia, o którym mowa w ust. 3, jest określony w załączniku nr 3 do rozporządzenia.</a:t>
            </a:r>
          </a:p>
          <a:p>
            <a:r>
              <a:rPr lang="pl-PL" b="1" smtClean="0"/>
              <a:t>§ 17. Ukończenie w okresie, o którym mowa w § 15, szkolenia, dokształcania lub doskonalenia</a:t>
            </a:r>
          </a:p>
          <a:p>
            <a:r>
              <a:rPr lang="pl-PL" smtClean="0"/>
              <a:t>zawodowego związanego z nauką zawodu, przyuczeniem do zawodu albo podnoszeniem kwalifikacji</a:t>
            </a:r>
          </a:p>
          <a:p>
            <a:r>
              <a:rPr lang="pl-PL" smtClean="0"/>
              <a:t>zawodowych, uwzględniającego program szkolenia okresowego wymagany dla określonego stanowiska</a:t>
            </a:r>
          </a:p>
          <a:p>
            <a:r>
              <a:rPr lang="pl-PL" smtClean="0"/>
              <a:t>pracy, uważa się za równoznaczne z odbyciem takiego szkolenia.</a:t>
            </a:r>
          </a:p>
          <a:p>
            <a:r>
              <a:rPr lang="pl-PL" b="1" smtClean="0"/>
              <a:t>§ 18. Rozporządzenie wchodzi w życie z dniem 1 lipca 2005 r.4)</a:t>
            </a:r>
          </a:p>
          <a:p>
            <a:r>
              <a:rPr lang="pl-PL" smtClean="0"/>
              <a:t>________</a:t>
            </a:r>
          </a:p>
          <a:p>
            <a:r>
              <a:rPr lang="pl-PL" smtClean="0"/>
              <a:t>1) Minister Gospodarki i Pracy kieruje działem administracji rządowej - praca, na podstawie § 1 ust. 2 pkt</a:t>
            </a:r>
          </a:p>
          <a:p>
            <a:r>
              <a:rPr lang="pl-PL" smtClean="0"/>
              <a:t>2 rozporządzenia Prezesa Rady Ministrów z dnia 11 czerwca 2004 r. w sprawie szczegółowego</a:t>
            </a:r>
          </a:p>
          <a:p>
            <a:r>
              <a:rPr lang="pl-PL" smtClean="0"/>
              <a:t>zakresu działania Ministra Gospodarki i Pracy (Dz. U. Nr 134, poz. 1428).</a:t>
            </a:r>
          </a:p>
          <a:p>
            <a:r>
              <a:rPr lang="pl-PL" smtClean="0"/>
              <a:t>2) Przepisy niniejszego rozporządzenia wdrażają postanowienia dyrektywy 89/391/EWG z dnia 12</a:t>
            </a:r>
          </a:p>
          <a:p>
            <a:r>
              <a:rPr lang="pl-PL" smtClean="0"/>
              <a:t>czerwca 1989 r. w sprawie wprowadzenia środków w celu poprawy bezpieczeństwa i zdrowia</a:t>
            </a:r>
          </a:p>
          <a:p>
            <a:r>
              <a:rPr lang="pl-PL" smtClean="0"/>
              <a:t>pracowników w miejscu pracy (Dz. Urz. WE L183 z 29.06.1989).</a:t>
            </a:r>
          </a:p>
          <a:p>
            <a:r>
              <a:rPr lang="pl-PL" smtClean="0"/>
              <a:t>Dane dotyczące ogłoszenia aktów prawa Unii Europejskiej, zamieszczone w niniejszym</a:t>
            </a:r>
          </a:p>
          <a:p>
            <a:r>
              <a:rPr lang="pl-PL" smtClean="0"/>
              <a:t>rozporządzeniu, dotyczą ogłoszenia tych aktów w Dzienniku Urzędowym Unii Europejskiej - wydanie</a:t>
            </a:r>
          </a:p>
          <a:p>
            <a:r>
              <a:rPr lang="pl-PL" smtClean="0"/>
              <a:t>specjalne.</a:t>
            </a:r>
          </a:p>
          <a:p>
            <a:r>
              <a:rPr lang="pl-PL" smtClean="0"/>
              <a:t>3) Zmiany tekstu jednolitego wymienionej ustawy zostały ogłoszone w Dz. U. z 1998 r. Nr 106, poz. 668 i</a:t>
            </a:r>
          </a:p>
          <a:p>
            <a:r>
              <a:rPr lang="nn-NO" smtClean="0"/>
              <a:t>Nr 113, poz. 717, z 1999 r. Nr 99, poz. 1152, z 2000 r. Nr 19, poz. 239, Nr 43, poz. 489, Nr 107, poz.</a:t>
            </a:r>
          </a:p>
          <a:p>
            <a:r>
              <a:rPr lang="nn-NO" smtClean="0"/>
              <a:t>1127 i Nr 120, poz. 1268, z 2001 r. Nr 11, poz. 84, Nr 28, poz. 301, Nr 52, poz. 538, Nr 99, poz. 1075,</a:t>
            </a:r>
          </a:p>
          <a:p>
            <a:r>
              <a:rPr lang="nn-NO" smtClean="0"/>
              <a:t>Nr 111, poz. 1194, Nr 123, poz. 1354, Nr 128, poz. 1405 i Nr 154, poz. 1805, z 2002 r. Nr 74, poz. 676,</a:t>
            </a:r>
          </a:p>
          <a:p>
            <a:r>
              <a:rPr lang="nn-NO" smtClean="0"/>
              <a:t>Nr 135, poz. 1146, Nr 196, poz. 1660, Nr 199, poz. 1673 i Nr 200, poz. 1679, z 2003 r. Nr 166, poz.</a:t>
            </a:r>
          </a:p>
          <a:p>
            <a:r>
              <a:rPr lang="nn-NO" smtClean="0"/>
              <a:t>1608 i Nr 213, poz. 2081 oraz z 2004 r. Nr 96, poz. 959, Nr 99, poz. 1001 i Nr 120, poz. 1252.</a:t>
            </a:r>
          </a:p>
          <a:p>
            <a:r>
              <a:rPr lang="pl-PL" smtClean="0"/>
              <a:t>4) Niniejsze rozporządzenie było poprzedzone rozporządzeniem Ministra Pracy i Polityki Socjalnej z dnia</a:t>
            </a:r>
          </a:p>
          <a:p>
            <a:r>
              <a:rPr lang="pl-PL" smtClean="0"/>
              <a:t>28 maja 1996 r. w sprawie szczegółowych zasad szkolenia w dziedzinie bezpieczeństwa i higieny</a:t>
            </a:r>
          </a:p>
          <a:p>
            <a:r>
              <a:rPr lang="pl-PL" smtClean="0"/>
              <a:t>pracy (Dz. U. Nr 62, poz. 285), zachowanym w mocy na podstawie art. 19 ustawy z dnia 14 listopada</a:t>
            </a:r>
          </a:p>
          <a:p>
            <a:r>
              <a:rPr lang="pl-PL" smtClean="0"/>
              <a:t>2003 r. o zmianie ustawy - Kodeks pracy oraz o zmianie niektórych innych ustaw (Dz. U. Nr 213, poz.</a:t>
            </a:r>
          </a:p>
          <a:p>
            <a:r>
              <a:rPr lang="pl-PL" smtClean="0"/>
              <a:t>2081).</a:t>
            </a:r>
          </a:p>
          <a:p>
            <a:r>
              <a:rPr lang="pl-PL" b="1" smtClean="0"/>
              <a:t>ZAŁĄCZNIKI</a:t>
            </a:r>
          </a:p>
          <a:p>
            <a:r>
              <a:rPr lang="pl-PL" b="1" smtClean="0"/>
              <a:t>ZAŁĄCZNIK Nr 1</a:t>
            </a:r>
          </a:p>
          <a:p>
            <a:r>
              <a:rPr lang="pl-PL" b="1" smtClean="0"/>
              <a:t>RAMOWE PROGRAMY SZKOLENIA</a:t>
            </a:r>
          </a:p>
          <a:p>
            <a:r>
              <a:rPr lang="pl-PL" b="1" smtClean="0"/>
              <a:t>I. Ramowy program instruktażu ogólnego</a:t>
            </a:r>
          </a:p>
          <a:p>
            <a:r>
              <a:rPr lang="pl-PL" smtClean="0"/>
              <a:t>1. Cel szkolenia</a:t>
            </a:r>
          </a:p>
          <a:p>
            <a:r>
              <a:rPr lang="pl-PL" smtClean="0"/>
              <a:t>Celem szkolenia jest zaznajomienie pracownika w szczególności z:</a:t>
            </a:r>
          </a:p>
          <a:p>
            <a:r>
              <a:rPr lang="pl-PL" smtClean="0"/>
              <a:t>a) podstawowymi przepisami bezpieczeństwa i higieny pracy zawartymi w Kodeksie pracy, w układach</a:t>
            </a:r>
          </a:p>
          <a:p>
            <a:r>
              <a:rPr lang="pl-PL" smtClean="0"/>
              <a:t>zbiorowych pracy lub w regulaminach pracy,</a:t>
            </a:r>
          </a:p>
          <a:p>
            <a:r>
              <a:rPr lang="pl-PL" smtClean="0"/>
              <a:t>b) przepisami oraz zasadami bezpieczeństwa i higieny pracy obowiązującymi w danym zakładzie</a:t>
            </a:r>
          </a:p>
          <a:p>
            <a:r>
              <a:rPr lang="pl-PL" smtClean="0"/>
              <a:t>pracy,</a:t>
            </a:r>
          </a:p>
          <a:p>
            <a:r>
              <a:rPr lang="pl-PL" smtClean="0"/>
              <a:t>c) zasadami udzielania pierwszej pomocy w razie wypadku.</a:t>
            </a:r>
          </a:p>
          <a:p>
            <a:r>
              <a:rPr lang="pl-PL" smtClean="0"/>
              <a:t>2. Uczestnicy szkolenia</a:t>
            </a:r>
          </a:p>
          <a:p>
            <a:r>
              <a:rPr lang="pl-PL" smtClean="0"/>
              <a:t>Szkolenie jest przeznaczone dla wszystkich osób, które rozpoczynają pracę w danym zakładzie pracy.</a:t>
            </a:r>
          </a:p>
          <a:p>
            <a:r>
              <a:rPr lang="pl-PL" smtClean="0"/>
              <a:t>3. Sposób organizacji szkolenia</a:t>
            </a:r>
          </a:p>
          <a:p>
            <a:r>
              <a:rPr lang="pl-PL" smtClean="0"/>
              <a:t>Szkolenie powinno być zorganizowane w formie instruktażu - przed rozpoczęciem przez pracownika</a:t>
            </a:r>
          </a:p>
          <a:p>
            <a:r>
              <a:rPr lang="pl-PL" smtClean="0"/>
              <a:t>pracy w danym zakładzie pracy - na podstawie szczegółowego programu opracowanego przez</a:t>
            </a:r>
          </a:p>
          <a:p>
            <a:r>
              <a:rPr lang="pl-PL" smtClean="0"/>
              <a:t>organizatora szkolenia. Podczas szkolenia konieczne jest stosowanie odpowiednich środków</a:t>
            </a:r>
          </a:p>
          <a:p>
            <a:r>
              <a:rPr lang="pl-PL" smtClean="0"/>
              <a:t>dydaktycznych, w szczególności filmów, tablic, folii do wyświetlania informacji, środków do udzielania</a:t>
            </a:r>
          </a:p>
          <a:p>
            <a:r>
              <a:rPr lang="pl-PL" smtClean="0"/>
              <a:t>pierwszej pomocy w razie wypadku.</a:t>
            </a:r>
          </a:p>
          <a:p>
            <a:r>
              <a:rPr lang="pl-PL" smtClean="0"/>
              <a:t>4. Ramowy program szkolenia</a:t>
            </a:r>
          </a:p>
          <a:p>
            <a:r>
              <a:rPr lang="pl-PL" smtClean="0"/>
              <a:t>Lp.</a:t>
            </a:r>
          </a:p>
          <a:p>
            <a:r>
              <a:rPr lang="pl-PL" smtClean="0"/>
              <a:t>Temat szkolenia*)</a:t>
            </a:r>
          </a:p>
          <a:p>
            <a:r>
              <a:rPr lang="pl-PL" smtClean="0"/>
              <a:t>Liczba</a:t>
            </a:r>
          </a:p>
          <a:p>
            <a:r>
              <a:rPr lang="pl-PL" smtClean="0"/>
              <a:t>godzin**)</a:t>
            </a:r>
          </a:p>
          <a:p>
            <a:r>
              <a:rPr lang="pl-PL" smtClean="0"/>
              <a:t>1</a:t>
            </a:r>
          </a:p>
          <a:p>
            <a:r>
              <a:rPr lang="pl-PL" smtClean="0"/>
              <a:t>2</a:t>
            </a:r>
          </a:p>
          <a:p>
            <a:r>
              <a:rPr lang="pl-PL" smtClean="0"/>
              <a:t>3</a:t>
            </a:r>
          </a:p>
          <a:p>
            <a:r>
              <a:rPr lang="pl-PL" smtClean="0"/>
              <a:t>1</a:t>
            </a:r>
          </a:p>
          <a:p>
            <a:r>
              <a:rPr lang="pl-PL" smtClean="0"/>
              <a:t>Istota bezpieczeństwa i higieny pracy</a:t>
            </a:r>
          </a:p>
          <a:p>
            <a:r>
              <a:rPr lang="pl-PL" smtClean="0"/>
              <a:t>2</a:t>
            </a:r>
          </a:p>
          <a:p>
            <a:r>
              <a:rPr lang="pl-PL" smtClean="0"/>
              <a:t>Zakres obowiązków i uprawnień pracodawcy, pracowników oraz poszczególnych</a:t>
            </a:r>
          </a:p>
          <a:p>
            <a:r>
              <a:rPr lang="pl-PL" smtClean="0"/>
              <a:t>komórek organizacyjnych zakładu pracy i organizacji społecznych w zakresie</a:t>
            </a:r>
          </a:p>
          <a:p>
            <a:r>
              <a:rPr lang="pl-PL" smtClean="0"/>
              <a:t>bezpieczeństwa i higieny pracy</a:t>
            </a:r>
          </a:p>
          <a:p>
            <a:r>
              <a:rPr lang="pl-PL" smtClean="0"/>
              <a:t>0,6</a:t>
            </a:r>
          </a:p>
          <a:p>
            <a:r>
              <a:rPr lang="pl-PL" smtClean="0"/>
              <a:t>3</a:t>
            </a:r>
          </a:p>
          <a:p>
            <a:r>
              <a:rPr lang="pl-PL" smtClean="0"/>
              <a:t>Odpowiedzialność za naruszenie przepisów lub zasad bezpieczeństwa i higieny</a:t>
            </a:r>
          </a:p>
          <a:p>
            <a:r>
              <a:rPr lang="pl-PL" smtClean="0"/>
              <a:t>pracy</a:t>
            </a:r>
          </a:p>
          <a:p>
            <a:r>
              <a:rPr lang="pl-PL" smtClean="0"/>
              <a:t>4</a:t>
            </a:r>
          </a:p>
          <a:p>
            <a:r>
              <a:rPr lang="pl-PL" smtClean="0"/>
              <a:t>Zasady poruszania się na terenie zakładu pracy</a:t>
            </a:r>
          </a:p>
          <a:p>
            <a:r>
              <a:rPr lang="pl-PL" smtClean="0"/>
              <a:t>5</a:t>
            </a:r>
          </a:p>
          <a:p>
            <a:r>
              <a:rPr lang="pl-PL" smtClean="0"/>
              <a:t>Zagrożenia wypadkowe i zagrożenia dla zdrowia występujące w zakładzie i</a:t>
            </a:r>
          </a:p>
          <a:p>
            <a:r>
              <a:rPr lang="pl-PL" smtClean="0"/>
              <a:t>podstawowe środki zapobiegawcze</a:t>
            </a:r>
          </a:p>
          <a:p>
            <a:r>
              <a:rPr lang="pl-PL" smtClean="0"/>
              <a:t>0,5</a:t>
            </a:r>
          </a:p>
          <a:p>
            <a:r>
              <a:rPr lang="pl-PL" smtClean="0"/>
              <a:t>6</a:t>
            </a:r>
          </a:p>
          <a:p>
            <a:r>
              <a:rPr lang="pl-PL" smtClean="0"/>
              <a:t>Podstawowe zasady bezpieczeństwa i higieny pracy związane z obsługą urządzeń</a:t>
            </a:r>
          </a:p>
          <a:p>
            <a:r>
              <a:rPr lang="pl-PL" smtClean="0"/>
              <a:t>technicznych oraz transportem wewnątrzzakładowym</a:t>
            </a:r>
          </a:p>
          <a:p>
            <a:r>
              <a:rPr lang="pl-PL" smtClean="0"/>
              <a:t>0,4</a:t>
            </a:r>
          </a:p>
          <a:p>
            <a:r>
              <a:rPr lang="pl-PL" smtClean="0"/>
              <a:t>7</a:t>
            </a:r>
          </a:p>
          <a:p>
            <a:r>
              <a:rPr lang="pl-PL" smtClean="0"/>
              <a:t>Zasady przydziału odzieży roboczej i obuwia roboczego oraz środków ochrony</a:t>
            </a:r>
          </a:p>
          <a:p>
            <a:r>
              <a:rPr lang="pl-PL" smtClean="0"/>
              <a:t>indywidualnej, w tym w odniesieniu do stanowiska pracy instruowanego</a:t>
            </a:r>
          </a:p>
          <a:p>
            <a:r>
              <a:rPr lang="pl-PL" smtClean="0"/>
              <a:t>8</a:t>
            </a:r>
          </a:p>
          <a:p>
            <a:r>
              <a:rPr lang="pl-PL" smtClean="0"/>
              <a:t>Porządek i czystość w miejscu pracy - ich wpływ na zdrowie i bezpieczeństwo</a:t>
            </a:r>
          </a:p>
          <a:p>
            <a:r>
              <a:rPr lang="pl-PL" smtClean="0"/>
              <a:t>pracownika</a:t>
            </a:r>
          </a:p>
          <a:p>
            <a:r>
              <a:rPr lang="pl-PL" smtClean="0"/>
              <a:t>0,5</a:t>
            </a:r>
          </a:p>
          <a:p>
            <a:r>
              <a:rPr lang="pl-PL" smtClean="0"/>
              <a:t>9</a:t>
            </a:r>
          </a:p>
          <a:p>
            <a:r>
              <a:rPr lang="pl-PL" smtClean="0"/>
              <a:t>Profilaktyczna opieka lekarska - zasady jej sprawowania w odniesieniu do</a:t>
            </a:r>
          </a:p>
          <a:p>
            <a:r>
              <a:rPr lang="pl-PL" smtClean="0"/>
              <a:t>stanowiska instruowanego</a:t>
            </a:r>
          </a:p>
          <a:p>
            <a:r>
              <a:rPr lang="pl-PL" smtClean="0"/>
              <a:t>10</a:t>
            </a:r>
          </a:p>
          <a:p>
            <a:r>
              <a:rPr lang="pl-PL" smtClean="0"/>
              <a:t>Podstawowe zasady ochrony przeciwpożarowej oraz postępowania w razie pożaru</a:t>
            </a:r>
          </a:p>
          <a:p>
            <a:r>
              <a:rPr lang="pl-PL" smtClean="0"/>
              <a:t>1</a:t>
            </a:r>
          </a:p>
          <a:p>
            <a:r>
              <a:rPr lang="pl-PL" smtClean="0"/>
              <a:t>11</a:t>
            </a:r>
          </a:p>
          <a:p>
            <a:r>
              <a:rPr lang="pl-PL" smtClean="0"/>
              <a:t>Postępowanie w razie wypadku, w tym organizacja i zasady udzielania pierwszej</a:t>
            </a:r>
          </a:p>
          <a:p>
            <a:r>
              <a:rPr lang="pl-PL" smtClean="0"/>
              <a:t>pomocy</a:t>
            </a:r>
          </a:p>
          <a:p>
            <a:r>
              <a:rPr lang="pl-PL" smtClean="0"/>
              <a:t>Razem: minimum 3</a:t>
            </a:r>
          </a:p>
          <a:p>
            <a:r>
              <a:rPr lang="pl-PL" smtClean="0"/>
              <a:t>*) Program szkolenia osób podejmujących po raz pierwszy pracę związaną z kierowaniem pracownikami</a:t>
            </a:r>
          </a:p>
          <a:p>
            <a:r>
              <a:rPr lang="pl-PL" smtClean="0"/>
              <a:t>powinien być poszerzony i dostosowany do obowiązków i odpowiedzialności tych osób w zakresie</a:t>
            </a:r>
          </a:p>
          <a:p>
            <a:r>
              <a:rPr lang="pl-PL" smtClean="0"/>
              <a:t>bezpieczeństwa i higieny pracy.</a:t>
            </a:r>
          </a:p>
          <a:p>
            <a:r>
              <a:rPr lang="pl-PL" smtClean="0"/>
              <a:t>**) W godzinach lekcyjnych trwających 45 minut.</a:t>
            </a:r>
          </a:p>
          <a:p>
            <a:r>
              <a:rPr lang="pl-PL" b="1" smtClean="0"/>
              <a:t>II. Ramowy program instruktażu stanowiskowego</a:t>
            </a:r>
          </a:p>
          <a:p>
            <a:r>
              <a:rPr lang="pl-PL" smtClean="0"/>
              <a:t>1. Cel szkolenia</a:t>
            </a:r>
          </a:p>
          <a:p>
            <a:r>
              <a:rPr lang="pl-PL" smtClean="0"/>
              <a:t>Celem szkolenia jest uzyskanie przez pracownika:</a:t>
            </a:r>
          </a:p>
          <a:p>
            <a:r>
              <a:rPr lang="pl-PL" smtClean="0"/>
              <a:t>a) informacji o czynnikach środowiska pracy występujących na danym stanowisku pracy i w jego</a:t>
            </a:r>
          </a:p>
          <a:p>
            <a:r>
              <a:rPr lang="pl-PL" smtClean="0"/>
              <a:t>bezpośrednim otoczeniu oraz o ryzyku zawodowym związanym z wykonywaną pracą,</a:t>
            </a:r>
          </a:p>
          <a:p>
            <a:r>
              <a:rPr lang="pl-PL" smtClean="0"/>
              <a:t>b) wiedzy i umiejętności dotyczących sposobów ochrony przed zagrożeniami wypadkowymi i</a:t>
            </a:r>
          </a:p>
          <a:p>
            <a:r>
              <a:rPr lang="pl-PL" smtClean="0"/>
              <a:t>zagrożeniami dla zdrowia w warunkach normalnej pracy i w warunkach awaryjnych,</a:t>
            </a:r>
          </a:p>
          <a:p>
            <a:r>
              <a:rPr lang="pl-PL" smtClean="0"/>
              <a:t>c) wiedzy i praktycznych umiejętności z zakresu bezpiecznego wykonywania powierzonej pracy.</a:t>
            </a:r>
          </a:p>
          <a:p>
            <a:r>
              <a:rPr lang="pl-PL" smtClean="0"/>
              <a:t>2. Uczestnicy szkolenia</a:t>
            </a:r>
          </a:p>
          <a:p>
            <a:r>
              <a:rPr lang="pl-PL" smtClean="0"/>
              <a:t>Szkolenie jest przeznaczone dla pracowników nowo zatrudnianych na stanowiskach robotniczych i</a:t>
            </a:r>
          </a:p>
          <a:p>
            <a:r>
              <a:rPr lang="pl-PL" smtClean="0"/>
              <a:t>innych, na których występuje narażenie na działanie czynników szkodliwych dla zdrowia, uciążliwych</a:t>
            </a:r>
          </a:p>
          <a:p>
            <a:r>
              <a:rPr lang="pl-PL" smtClean="0"/>
              <a:t>lub niebezpiecznych, dla pracowników przenoszonych na takie stanowiska oraz w przypadku zmiany</a:t>
            </a:r>
          </a:p>
          <a:p>
            <a:r>
              <a:rPr lang="pl-PL" smtClean="0"/>
              <a:t>warunków techniczno-organizacyjnych, tj. w razie zmiany procesu technologicznego, zmiany</a:t>
            </a:r>
          </a:p>
          <a:p>
            <a:r>
              <a:rPr lang="pl-PL" smtClean="0"/>
              <a:t>organizacji stanowisk pracy, wprowadzenia do stosowania substancji o działaniu szkodliwym dla</a:t>
            </a:r>
          </a:p>
          <a:p>
            <a:r>
              <a:rPr lang="pl-PL" smtClean="0"/>
              <a:t>zdrowia albo niebezpiecznym oraz nowych lub zmienianych narzędzi, maszyn i innych urządzeń.</a:t>
            </a:r>
          </a:p>
          <a:p>
            <a:r>
              <a:rPr lang="pl-PL" smtClean="0"/>
              <a:t>Szkolenie jest przeznaczone również dla studentów odbywających praktyki studenckie oraz uczniów</a:t>
            </a:r>
          </a:p>
          <a:p>
            <a:r>
              <a:rPr lang="pl-PL" smtClean="0"/>
              <a:t>odbywających praktyczną naukę zawodu.</a:t>
            </a:r>
          </a:p>
          <a:p>
            <a:r>
              <a:rPr lang="pl-PL" smtClean="0"/>
              <a:t>3. Sposób organizacji szkolenia</a:t>
            </a:r>
          </a:p>
          <a:p>
            <a:r>
              <a:rPr lang="pl-PL" smtClean="0"/>
              <a:t>Szkolenie powinno być prowadzone w formie instruktażu - na stanowisku, na którym będzie</a:t>
            </a:r>
          </a:p>
          <a:p>
            <a:r>
              <a:rPr lang="pl-PL" smtClean="0"/>
              <a:t>zatrudniony instruowany pracownik, na podstawie szczegółowego programu opracowanego przez</a:t>
            </a:r>
          </a:p>
          <a:p>
            <a:r>
              <a:rPr lang="pl-PL" smtClean="0"/>
              <a:t>organizatora szkolenia.</a:t>
            </a:r>
          </a:p>
          <a:p>
            <a:r>
              <a:rPr lang="pl-PL" smtClean="0"/>
              <a:t>Szkolenie powinno uwzględniać następujące etapy:</a:t>
            </a:r>
          </a:p>
          <a:p>
            <a:r>
              <a:rPr lang="pl-PL" smtClean="0"/>
              <a:t>a) rozmowę wstępną instruktora z instruowanym pracownikiem,</a:t>
            </a:r>
          </a:p>
          <a:p>
            <a:r>
              <a:rPr lang="pl-PL" smtClean="0"/>
              <a:t>b) pokaz i objaśnienie przez instruktora całego procesu pracy, który ma być realizowany przez</a:t>
            </a:r>
          </a:p>
          <a:p>
            <a:r>
              <a:rPr lang="pl-PL" smtClean="0"/>
              <a:t>pracownika,</a:t>
            </a:r>
          </a:p>
          <a:p>
            <a:r>
              <a:rPr lang="pl-PL" smtClean="0"/>
              <a:t>c) próbne wykonywanie procesu pracy przez pracownika przy korygowaniu przez instruktora</a:t>
            </a:r>
          </a:p>
          <a:p>
            <a:r>
              <a:rPr lang="pl-PL" smtClean="0"/>
              <a:t>sposobów wykonywania pracy,</a:t>
            </a:r>
          </a:p>
          <a:p>
            <a:r>
              <a:rPr lang="pl-PL" smtClean="0"/>
              <a:t>d) samodzielną pracę instruowanego pracownika pod nadzorem instruktora,</a:t>
            </a:r>
          </a:p>
          <a:p>
            <a:r>
              <a:rPr lang="pl-PL" smtClean="0"/>
              <a:t>e) sprawdzenie i ocenę przez instruktora sposobu wykonywania pracy przez pracownika.</a:t>
            </a:r>
          </a:p>
          <a:p>
            <a:r>
              <a:rPr lang="pl-PL" smtClean="0"/>
              <a:t>Jeżeli pracownik wykonuje prace na różnych stanowiskach, szkolenie powinno uwzględniać wszystkie</a:t>
            </a:r>
          </a:p>
          <a:p>
            <a:r>
              <a:rPr lang="pl-PL" smtClean="0"/>
              <a:t>rodzaje prac, które będą należały do zakresu obowiązków pracownika.</a:t>
            </a:r>
          </a:p>
          <a:p>
            <a:r>
              <a:rPr lang="pl-PL" smtClean="0"/>
              <a:t>Sposób realizacji szkolenia i czas trwania poszczególnych jego części powinny być dostosowane do</a:t>
            </a:r>
          </a:p>
          <a:p>
            <a:r>
              <a:rPr lang="pl-PL" smtClean="0"/>
              <a:t>przygotowania zawodowego i dotychczasowego stażu pracy pracownika oraz zagrożeń</a:t>
            </a:r>
          </a:p>
          <a:p>
            <a:r>
              <a:rPr lang="pl-PL" smtClean="0"/>
              <a:t>występujących przy przewidzianej do wykonywania przez niego pracy.</a:t>
            </a:r>
          </a:p>
          <a:p>
            <a:r>
              <a:rPr lang="pl-PL" smtClean="0"/>
              <a:t>4. Ramowy program szkolenia</a:t>
            </a:r>
          </a:p>
          <a:p>
            <a:r>
              <a:rPr lang="pl-PL" smtClean="0"/>
              <a:t>Liczba godzin*)</a:t>
            </a:r>
          </a:p>
          <a:p>
            <a:r>
              <a:rPr lang="pl-PL" smtClean="0"/>
              <a:t>Lp.</a:t>
            </a:r>
          </a:p>
          <a:p>
            <a:r>
              <a:rPr lang="pl-PL" smtClean="0"/>
              <a:t>Temat szkolenia</a:t>
            </a:r>
          </a:p>
          <a:p>
            <a:r>
              <a:rPr lang="pl-PL" smtClean="0"/>
              <a:t>instruktażu osób</a:t>
            </a:r>
          </a:p>
          <a:p>
            <a:r>
              <a:rPr lang="pl-PL" smtClean="0"/>
              <a:t>wymienionych w § 11</a:t>
            </a:r>
          </a:p>
          <a:p>
            <a:r>
              <a:rPr lang="pl-PL" smtClean="0"/>
              <a:t>ust. 1 rozporządzenia</a:t>
            </a:r>
          </a:p>
          <a:p>
            <a:r>
              <a:rPr lang="pl-PL" smtClean="0"/>
              <a:t>(nie dotyczy</a:t>
            </a:r>
          </a:p>
          <a:p>
            <a:r>
              <a:rPr lang="pl-PL" smtClean="0"/>
              <a:t>pracowników</a:t>
            </a:r>
          </a:p>
          <a:p>
            <a:r>
              <a:rPr lang="pl-PL" smtClean="0"/>
              <a:t>wymienionych w</a:t>
            </a:r>
          </a:p>
          <a:p>
            <a:r>
              <a:rPr lang="pl-PL" smtClean="0"/>
              <a:t>kolumnie 4)</a:t>
            </a:r>
          </a:p>
          <a:p>
            <a:r>
              <a:rPr lang="pl-PL" smtClean="0"/>
              <a:t>instruktażu</a:t>
            </a:r>
          </a:p>
          <a:p>
            <a:r>
              <a:rPr lang="pl-PL" smtClean="0"/>
              <a:t>pracowników</a:t>
            </a:r>
          </a:p>
          <a:p>
            <a:r>
              <a:rPr lang="pl-PL" smtClean="0"/>
              <a:t>administracyjno-biur</a:t>
            </a:r>
          </a:p>
          <a:p>
            <a:r>
              <a:rPr lang="pl-PL" smtClean="0"/>
              <a:t>owych narażonych na</a:t>
            </a:r>
          </a:p>
          <a:p>
            <a:r>
              <a:rPr lang="pl-PL" smtClean="0"/>
              <a:t>działanie czynników</a:t>
            </a:r>
          </a:p>
          <a:p>
            <a:r>
              <a:rPr lang="pl-PL" smtClean="0"/>
              <a:t>uciążliwych</a:t>
            </a:r>
          </a:p>
          <a:p>
            <a:r>
              <a:rPr lang="pl-PL" smtClean="0"/>
              <a:t>1</a:t>
            </a:r>
          </a:p>
          <a:p>
            <a:r>
              <a:rPr lang="pl-PL" smtClean="0"/>
              <a:t>2</a:t>
            </a:r>
          </a:p>
          <a:p>
            <a:r>
              <a:rPr lang="pl-PL" smtClean="0"/>
              <a:t>3</a:t>
            </a:r>
          </a:p>
          <a:p>
            <a:r>
              <a:rPr lang="pl-PL" smtClean="0"/>
              <a:t>4</a:t>
            </a:r>
          </a:p>
          <a:p>
            <a:r>
              <a:rPr lang="pl-PL" smtClean="0"/>
              <a:t>1</a:t>
            </a:r>
          </a:p>
          <a:p>
            <a:r>
              <a:rPr lang="pl-PL" smtClean="0"/>
              <a:t>Przygotowanie pracownika do wykonywania</a:t>
            </a:r>
          </a:p>
          <a:p>
            <a:r>
              <a:rPr lang="pl-PL" smtClean="0"/>
              <a:t>określonej pracy, w tym w szczególności:</a:t>
            </a:r>
          </a:p>
          <a:p>
            <a:r>
              <a:rPr lang="pl-PL" smtClean="0"/>
              <a:t>a) omówienie warunków pracy z</a:t>
            </a:r>
          </a:p>
          <a:p>
            <a:r>
              <a:rPr lang="pl-PL" smtClean="0"/>
              <a:t>uwzględnieniem:</a:t>
            </a:r>
          </a:p>
          <a:p>
            <a:r>
              <a:rPr lang="pl-PL" smtClean="0"/>
              <a:t>- elementów pomieszczenia pracy, w</a:t>
            </a:r>
          </a:p>
          <a:p>
            <a:r>
              <a:rPr lang="pl-PL" smtClean="0"/>
              <a:t>którym ma pracować pracownik,</a:t>
            </a:r>
          </a:p>
          <a:p>
            <a:r>
              <a:rPr lang="pl-PL" smtClean="0"/>
              <a:t>2</a:t>
            </a:r>
          </a:p>
          <a:p>
            <a:r>
              <a:rPr lang="pl-PL" smtClean="0"/>
              <a:t>2</a:t>
            </a:r>
          </a:p>
          <a:p>
            <a:r>
              <a:rPr lang="pl-PL" smtClean="0"/>
              <a:t>mających wpływ na warunki pracy</a:t>
            </a:r>
          </a:p>
          <a:p>
            <a:r>
              <a:rPr lang="pl-PL" smtClean="0"/>
              <a:t>pracownika (np. oświetlenie</a:t>
            </a:r>
          </a:p>
          <a:p>
            <a:r>
              <a:rPr lang="pl-PL" smtClean="0"/>
              <a:t>ogólne, ogrzewanie, wentylacja,</a:t>
            </a:r>
          </a:p>
          <a:p>
            <a:r>
              <a:rPr lang="pl-PL" smtClean="0"/>
              <a:t>urządzenia techniczne, urządzenia</a:t>
            </a:r>
          </a:p>
          <a:p>
            <a:r>
              <a:rPr lang="pl-PL" smtClean="0"/>
              <a:t>ochronne),</a:t>
            </a:r>
          </a:p>
          <a:p>
            <a:r>
              <a:rPr lang="pl-PL" smtClean="0"/>
              <a:t>- elementów stanowiska roboczego</a:t>
            </a:r>
          </a:p>
          <a:p>
            <a:r>
              <a:rPr lang="pl-PL" smtClean="0"/>
              <a:t>mających wpływ na bezpieczeństwo</a:t>
            </a:r>
          </a:p>
          <a:p>
            <a:r>
              <a:rPr lang="pl-PL" smtClean="0"/>
              <a:t>i higienę pracy (np. pozycja przy</a:t>
            </a:r>
          </a:p>
          <a:p>
            <a:r>
              <a:rPr lang="pl-PL" smtClean="0"/>
              <a:t>pracy, oświetlenie miejscowe,</a:t>
            </a:r>
          </a:p>
          <a:p>
            <a:r>
              <a:rPr lang="pl-PL" smtClean="0"/>
              <a:t>wentylacja miejscowa, urządzenia</a:t>
            </a:r>
          </a:p>
          <a:p>
            <a:r>
              <a:rPr lang="pl-PL" smtClean="0"/>
              <a:t>zabezpieczające, ostrzegawcze i</a:t>
            </a:r>
          </a:p>
          <a:p>
            <a:r>
              <a:rPr lang="pl-PL" smtClean="0"/>
              <a:t>sygnalizacyjne, narzędzia,</a:t>
            </a:r>
          </a:p>
          <a:p>
            <a:r>
              <a:rPr lang="pl-PL" smtClean="0"/>
              <a:t>surowce i produkty),</a:t>
            </a:r>
          </a:p>
          <a:p>
            <a:r>
              <a:rPr lang="pl-PL" smtClean="0"/>
              <a:t>- przebiegu procesu pracy na</a:t>
            </a:r>
          </a:p>
          <a:p>
            <a:r>
              <a:rPr lang="pl-PL" smtClean="0"/>
              <a:t>stanowisku pracy w nawiązaniu do</a:t>
            </a:r>
          </a:p>
          <a:p>
            <a:r>
              <a:rPr lang="pl-PL" smtClean="0"/>
              <a:t>procesu produkcyjnego</a:t>
            </a:r>
          </a:p>
          <a:p>
            <a:r>
              <a:rPr lang="pl-PL" smtClean="0"/>
              <a:t>(działalności) w całej komórce</a:t>
            </a:r>
          </a:p>
          <a:p>
            <a:r>
              <a:rPr lang="pl-PL" smtClean="0"/>
              <a:t>organizacyjnej i zakładzie pracy,</a:t>
            </a:r>
          </a:p>
          <a:p>
            <a:r>
              <a:rPr lang="pl-PL" smtClean="0"/>
              <a:t>b) omówienie czynników środowiska</a:t>
            </a:r>
          </a:p>
          <a:p>
            <a:r>
              <a:rPr lang="pl-PL" smtClean="0"/>
              <a:t>pracy występujących przy</a:t>
            </a:r>
          </a:p>
          <a:p>
            <a:r>
              <a:rPr lang="pl-PL" smtClean="0"/>
              <a:t>określonych czynnościach na</a:t>
            </a:r>
          </a:p>
          <a:p>
            <a:r>
              <a:rPr lang="pl-PL" smtClean="0"/>
              <a:t>stanowisku pracy oraz zagrożeń,</a:t>
            </a:r>
          </a:p>
          <a:p>
            <a:r>
              <a:rPr lang="pl-PL" smtClean="0"/>
              <a:t>jakie mogą stwarzać te czynniki,</a:t>
            </a:r>
          </a:p>
          <a:p>
            <a:r>
              <a:rPr lang="pl-PL" smtClean="0"/>
              <a:t>wyników oceny ryzyka zawodowego</a:t>
            </a:r>
          </a:p>
          <a:p>
            <a:r>
              <a:rPr lang="pl-PL" smtClean="0"/>
              <a:t>związanego z wykonywaną pracą i</a:t>
            </a:r>
          </a:p>
          <a:p>
            <a:r>
              <a:rPr lang="pl-PL" smtClean="0"/>
              <a:t>sposobów ochrony przed</a:t>
            </a:r>
          </a:p>
          <a:p>
            <a:r>
              <a:rPr lang="pl-PL" smtClean="0"/>
              <a:t>zagrożeniami, a także zasad</a:t>
            </a:r>
          </a:p>
          <a:p>
            <a:r>
              <a:rPr lang="pl-PL" smtClean="0"/>
              <a:t>postępowania w razie wypadku lub</a:t>
            </a:r>
          </a:p>
          <a:p>
            <a:r>
              <a:rPr lang="pl-PL" smtClean="0"/>
              <a:t>awarii,</a:t>
            </a:r>
          </a:p>
          <a:p>
            <a:r>
              <a:rPr lang="pl-PL" smtClean="0"/>
              <a:t>c) przygotowanie wyposażenia</a:t>
            </a:r>
          </a:p>
          <a:p>
            <a:r>
              <a:rPr lang="pl-PL" smtClean="0"/>
              <a:t>stanowiska roboczego do wykonywania</a:t>
            </a:r>
          </a:p>
          <a:p>
            <a:r>
              <a:rPr lang="pl-PL" smtClean="0"/>
              <a:t>określonego zadania.</a:t>
            </a:r>
          </a:p>
          <a:p>
            <a:r>
              <a:rPr lang="pl-PL" smtClean="0"/>
              <a:t>2</a:t>
            </a:r>
          </a:p>
          <a:p>
            <a:r>
              <a:rPr lang="pl-PL" smtClean="0"/>
              <a:t>Pokaz przez instruktora sposobu wykonywania</a:t>
            </a:r>
          </a:p>
          <a:p>
            <a:r>
              <a:rPr lang="pl-PL" smtClean="0"/>
              <a:t>pracy na stanowisku pracy zgodnie z przepisami</a:t>
            </a:r>
          </a:p>
          <a:p>
            <a:r>
              <a:rPr lang="pl-PL" smtClean="0"/>
              <a:t>i zasadami bezpieczeństwa i higieny pracy, z</a:t>
            </a:r>
          </a:p>
          <a:p>
            <a:r>
              <a:rPr lang="pl-PL" smtClean="0"/>
              <a:t>uwzględnieniem metod bezpiecznego wykonywania</a:t>
            </a:r>
          </a:p>
          <a:p>
            <a:r>
              <a:rPr lang="pl-PL" smtClean="0"/>
              <a:t>poszczególnych czynności i ze szczególnym</a:t>
            </a:r>
          </a:p>
          <a:p>
            <a:r>
              <a:rPr lang="pl-PL" smtClean="0"/>
              <a:t>zwróceniem uwagi na czynności trudne i</a:t>
            </a:r>
          </a:p>
          <a:p>
            <a:r>
              <a:rPr lang="pl-PL" smtClean="0"/>
              <a:t>niebezpieczne.</a:t>
            </a:r>
          </a:p>
          <a:p>
            <a:r>
              <a:rPr lang="pl-PL" smtClean="0"/>
              <a:t>0,5</a:t>
            </a:r>
          </a:p>
          <a:p>
            <a:r>
              <a:rPr lang="pl-PL" smtClean="0"/>
              <a:t>-</a:t>
            </a:r>
          </a:p>
          <a:p>
            <a:r>
              <a:rPr lang="pl-PL" smtClean="0"/>
              <a:t>3</a:t>
            </a:r>
          </a:p>
          <a:p>
            <a:r>
              <a:rPr lang="pl-PL" smtClean="0"/>
              <a:t>Próbne wykonanie zadania przez pracownika pod</a:t>
            </a:r>
          </a:p>
          <a:p>
            <a:r>
              <a:rPr lang="pl-PL" smtClean="0"/>
              <a:t>kontrolą instruktora</a:t>
            </a:r>
          </a:p>
          <a:p>
            <a:r>
              <a:rPr lang="pl-PL" smtClean="0"/>
              <a:t>0,5</a:t>
            </a:r>
          </a:p>
          <a:p>
            <a:r>
              <a:rPr lang="pl-PL" smtClean="0"/>
              <a:t>-</a:t>
            </a:r>
          </a:p>
          <a:p>
            <a:r>
              <a:rPr lang="pl-PL" smtClean="0"/>
              <a:t>4</a:t>
            </a:r>
          </a:p>
          <a:p>
            <a:r>
              <a:rPr lang="pl-PL" smtClean="0"/>
              <a:t>Samodzielna praca pracownika pod nadzorem</a:t>
            </a:r>
          </a:p>
          <a:p>
            <a:r>
              <a:rPr lang="pl-PL" smtClean="0"/>
              <a:t>instruktora</a:t>
            </a:r>
          </a:p>
          <a:p>
            <a:r>
              <a:rPr lang="pl-PL" smtClean="0"/>
              <a:t>4</a:t>
            </a:r>
          </a:p>
          <a:p>
            <a:r>
              <a:rPr lang="pl-PL" smtClean="0"/>
              <a:t>-</a:t>
            </a:r>
          </a:p>
          <a:p>
            <a:r>
              <a:rPr lang="pl-PL" smtClean="0"/>
              <a:t>5</a:t>
            </a:r>
          </a:p>
          <a:p>
            <a:r>
              <a:rPr lang="pl-PL" smtClean="0"/>
              <a:t>Omówienie i ocena przebiegu wykonywania pracy</a:t>
            </a:r>
          </a:p>
          <a:p>
            <a:r>
              <a:rPr lang="pl-PL" smtClean="0"/>
              <a:t>przez pracownika</a:t>
            </a:r>
          </a:p>
          <a:p>
            <a:r>
              <a:rPr lang="pl-PL" smtClean="0"/>
              <a:t>1</a:t>
            </a:r>
          </a:p>
          <a:p>
            <a:r>
              <a:rPr lang="pl-PL" smtClean="0"/>
              <a:t>-</a:t>
            </a:r>
          </a:p>
          <a:p>
            <a:r>
              <a:rPr lang="pl-PL" smtClean="0"/>
              <a:t>Razem:</a:t>
            </a:r>
          </a:p>
          <a:p>
            <a:r>
              <a:rPr lang="pl-PL" smtClean="0"/>
              <a:t>minimum 8</a:t>
            </a:r>
          </a:p>
          <a:p>
            <a:r>
              <a:rPr lang="pl-PL" smtClean="0"/>
              <a:t>minimum 2</a:t>
            </a:r>
          </a:p>
          <a:p>
            <a:r>
              <a:rPr lang="pl-PL" smtClean="0"/>
              <a:t>*) W godzinach lekcyjnych trwających 45 minut.</a:t>
            </a:r>
          </a:p>
          <a:p>
            <a:r>
              <a:rPr lang="pl-PL" b="1" smtClean="0"/>
              <a:t>III. Ramowy program szkolenia pracodawców wykonujących zadania służby bezpieczeństwa i</a:t>
            </a:r>
          </a:p>
          <a:p>
            <a:r>
              <a:rPr lang="pl-PL" b="1" smtClean="0"/>
              <a:t>higieny pracy</a:t>
            </a:r>
          </a:p>
          <a:p>
            <a:r>
              <a:rPr lang="pl-PL" smtClean="0"/>
              <a:t>1. Cel szkolenia</a:t>
            </a:r>
          </a:p>
          <a:p>
            <a:r>
              <a:rPr lang="pl-PL" smtClean="0"/>
              <a:t>Celem szkolenia jest uzyskanie przez uczestników szkolenia wiedzy i umiejętności w zakresie:</a:t>
            </a:r>
          </a:p>
          <a:p>
            <a:r>
              <a:rPr lang="pl-PL" smtClean="0"/>
              <a:t>a) identyfikacji i analizy zagrożeń zawodowych oraz oceny ryzyka związanego z tymi zagrożeniami,</a:t>
            </a:r>
          </a:p>
          <a:p>
            <a:r>
              <a:rPr lang="pl-PL" smtClean="0"/>
              <a:t>b) prowadzenia kontroli i oceny stanu bezpieczeństwa i higieny pracy, w tym przestrzegania przepisów</a:t>
            </a:r>
          </a:p>
          <a:p>
            <a:r>
              <a:rPr lang="pl-PL" smtClean="0"/>
              <a:t>i zasad bhp,</a:t>
            </a:r>
          </a:p>
          <a:p>
            <a:r>
              <a:rPr lang="pl-PL" smtClean="0"/>
              <a:t>c) organizowania przedsięwzięć mających na celu zapewnienie pracownikom bezpieczeństwa i</a:t>
            </a:r>
          </a:p>
          <a:p>
            <a:r>
              <a:rPr lang="pl-PL" smtClean="0"/>
              <a:t>ochrony zdrowia,</a:t>
            </a:r>
          </a:p>
          <a:p>
            <a:r>
              <a:rPr lang="pl-PL" smtClean="0"/>
              <a:t>d) metod eliminowania lub ograniczenia oddziaływania na pracowników czynników szkodliwych dla</a:t>
            </a:r>
          </a:p>
          <a:p>
            <a:r>
              <a:rPr lang="pl-PL" smtClean="0"/>
              <a:t>zdrowia i niebezpiecznych,</a:t>
            </a:r>
          </a:p>
          <a:p>
            <a:r>
              <a:rPr lang="pl-PL" smtClean="0"/>
              <a:t>e) ustalania okoliczności i przyczyn wypadków przy pracy oraz chorób zawodowych, a także</a:t>
            </a:r>
          </a:p>
          <a:p>
            <a:r>
              <a:rPr lang="pl-PL" smtClean="0"/>
              <a:t>określania niezbędnych działań profilaktycznych,</a:t>
            </a:r>
          </a:p>
          <a:p>
            <a:r>
              <a:rPr lang="pl-PL" smtClean="0"/>
              <a:t>f) metod i organizacji szkolenia w dziedzinie bezpieczeństwa i higieny pracy,</a:t>
            </a:r>
          </a:p>
          <a:p>
            <a:r>
              <a:rPr lang="pl-PL" smtClean="0"/>
              <a:t>g) popularyzacji problematyki bezpieczeństwa i higieny pracy.</a:t>
            </a:r>
          </a:p>
          <a:p>
            <a:r>
              <a:rPr lang="pl-PL" smtClean="0"/>
              <a:t>2. Uczestnicy szkolenia</a:t>
            </a:r>
          </a:p>
          <a:p>
            <a:r>
              <a:rPr lang="pl-PL" smtClean="0"/>
              <a:t>Szkolenie jest przeznaczone dla pracodawców, którzy na podstawie art. 23711 § 1 Kodeksu pracy będą</a:t>
            </a:r>
          </a:p>
          <a:p>
            <a:r>
              <a:rPr lang="pl-PL" smtClean="0"/>
              <a:t>wykonywali w swoim zakładzie pracy zadania służby bezpieczeństwa i higieny pracy.</a:t>
            </a:r>
          </a:p>
          <a:p>
            <a:r>
              <a:rPr lang="pl-PL" smtClean="0"/>
              <a:t>3. Sposób organizacji szkolenia</a:t>
            </a:r>
          </a:p>
          <a:p>
            <a:r>
              <a:rPr lang="pl-PL" smtClean="0"/>
              <a:t>Szkolenie powinno być zorganizowane w formie kursu lub seminarium - z uwzględnieniem ćwiczeń</a:t>
            </a:r>
          </a:p>
          <a:p>
            <a:r>
              <a:rPr lang="pl-PL" smtClean="0"/>
              <a:t>oraz z wykorzystaniem odpowiednich pomocy dydaktycznych, w szczególności filmów, tablic, folii do</a:t>
            </a:r>
          </a:p>
          <a:p>
            <a:r>
              <a:rPr lang="pl-PL" smtClean="0"/>
              <a:t>wyświetlania informacji, programów komputerowych, materiałów do ćwiczeń. Uczestnicy szkolenia</a:t>
            </a:r>
          </a:p>
          <a:p>
            <a:r>
              <a:rPr lang="pl-PL" smtClean="0"/>
              <a:t>powinni również otrzymać materiały umożliwiające przyswojenie problematyki objętej programem</a:t>
            </a:r>
          </a:p>
          <a:p>
            <a:r>
              <a:rPr lang="pl-PL" smtClean="0"/>
              <a:t>szkolenia (np. skrypty, przepisy prawne, zestawy ćwiczeń z instrukcjami, zestawy pytań kontrolnych).</a:t>
            </a:r>
          </a:p>
          <a:p>
            <a:r>
              <a:rPr lang="pl-PL" smtClean="0"/>
              <a:t>4. Ramowy program szkolenia</a:t>
            </a:r>
          </a:p>
          <a:p>
            <a:r>
              <a:rPr lang="pl-PL" smtClean="0"/>
              <a:t>Lp.</a:t>
            </a:r>
          </a:p>
          <a:p>
            <a:r>
              <a:rPr lang="pl-PL" smtClean="0"/>
              <a:t>Temat szkolenia*)</a:t>
            </a:r>
          </a:p>
          <a:p>
            <a:r>
              <a:rPr lang="pl-PL" smtClean="0"/>
              <a:t>Liczba</a:t>
            </a:r>
          </a:p>
          <a:p>
            <a:r>
              <a:rPr lang="pl-PL" smtClean="0"/>
              <a:t>godzin**)</a:t>
            </a:r>
          </a:p>
          <a:p>
            <a:r>
              <a:rPr lang="pl-PL" smtClean="0"/>
              <a:t>1</a:t>
            </a:r>
          </a:p>
          <a:p>
            <a:r>
              <a:rPr lang="pl-PL" smtClean="0"/>
              <a:t>2</a:t>
            </a:r>
          </a:p>
          <a:p>
            <a:r>
              <a:rPr lang="pl-PL" smtClean="0"/>
              <a:t>3</a:t>
            </a:r>
          </a:p>
          <a:p>
            <a:r>
              <a:rPr lang="pl-PL" smtClean="0"/>
              <a:t>1</a:t>
            </a:r>
          </a:p>
          <a:p>
            <a:r>
              <a:rPr lang="pl-PL" smtClean="0"/>
              <a:t>Regulacje prawne z zakresu prawa pracy dotyczące bezpieczeństwa i higieny</a:t>
            </a:r>
          </a:p>
          <a:p>
            <a:r>
              <a:rPr lang="pl-PL" smtClean="0"/>
              <a:t>pracy, z omówieniem źródeł prawa międzynarodowego (dyrektyw WE, konwencji</a:t>
            </a:r>
          </a:p>
          <a:p>
            <a:r>
              <a:rPr lang="pl-PL" smtClean="0"/>
              <a:t>MOP):</a:t>
            </a:r>
          </a:p>
          <a:p>
            <a:r>
              <a:rPr lang="pl-PL" smtClean="0"/>
              <a:t>8</a:t>
            </a:r>
          </a:p>
          <a:p>
            <a:r>
              <a:rPr lang="pl-PL" smtClean="0"/>
              <a:t>a) źródła prawa pracy, w tym z zakresu bezpieczeństwa i higieny</a:t>
            </a:r>
          </a:p>
          <a:p>
            <a:r>
              <a:rPr lang="pl-PL" smtClean="0"/>
              <a:t>pracy,</a:t>
            </a:r>
          </a:p>
          <a:p>
            <a:r>
              <a:rPr lang="pl-PL" smtClean="0"/>
              <a:t>b) prawa i obowiązki pracowników i pracodawców w zakresie</a:t>
            </a:r>
          </a:p>
          <a:p>
            <a:r>
              <a:rPr lang="pl-PL" smtClean="0"/>
              <a:t>bezpieczeństwa i higieny pracy oraz odpowiedzialność za</a:t>
            </a:r>
          </a:p>
          <a:p>
            <a:r>
              <a:rPr lang="pl-PL" smtClean="0"/>
              <a:t>naruszenie przepisów lub zasad bhp,</a:t>
            </a:r>
          </a:p>
          <a:p>
            <a:r>
              <a:rPr lang="pl-PL" smtClean="0"/>
              <a:t>c) ochrona pracy kobiet i młodocianych,</a:t>
            </a:r>
          </a:p>
          <a:p>
            <a:r>
              <a:rPr lang="pl-PL" smtClean="0"/>
              <a:t>d) profilaktyczna ochrona zdrowia pracowników,</a:t>
            </a:r>
          </a:p>
          <a:p>
            <a:r>
              <a:rPr lang="pl-PL" smtClean="0"/>
              <a:t>e) szkolenie w dziedzinie bezpieczeństwa i higieny pracy,</a:t>
            </a:r>
          </a:p>
          <a:p>
            <a:r>
              <a:rPr lang="pl-PL" smtClean="0"/>
              <a:t>f) ogólne i szczegółowe*) przepisy dotyczące bezpieczeństwa i</a:t>
            </a:r>
          </a:p>
          <a:p>
            <a:r>
              <a:rPr lang="pl-PL" smtClean="0"/>
              <a:t>higieny pracy,</a:t>
            </a:r>
          </a:p>
          <a:p>
            <a:r>
              <a:rPr lang="pl-PL" smtClean="0"/>
              <a:t>g) świadczenia z tytułu wypadków przy pracy i chorób zawodowych</a:t>
            </a:r>
          </a:p>
          <a:p>
            <a:r>
              <a:rPr lang="pl-PL" smtClean="0"/>
              <a:t>oraz z tytułu pracy w warunkach szkodliwych dla zdrowia i</a:t>
            </a:r>
          </a:p>
          <a:p>
            <a:r>
              <a:rPr lang="pl-PL" smtClean="0"/>
              <a:t>uciążliwych,</a:t>
            </a:r>
          </a:p>
          <a:p>
            <a:r>
              <a:rPr lang="pl-PL" smtClean="0"/>
              <a:t>h) system oceny zgodności wyrobów, z uwzględnieniem wymagań</a:t>
            </a:r>
          </a:p>
          <a:p>
            <a:r>
              <a:rPr lang="pl-PL" smtClean="0"/>
              <a:t>bezpieczeństwa i ochrony zdrowia pracowników,</a:t>
            </a:r>
          </a:p>
          <a:p>
            <a:r>
              <a:rPr lang="pl-PL" smtClean="0"/>
              <a:t>i) nadzór i kontrola warunków pracy</a:t>
            </a:r>
          </a:p>
          <a:p>
            <a:r>
              <a:rPr lang="pl-PL" smtClean="0"/>
              <a:t>2</a:t>
            </a:r>
          </a:p>
          <a:p>
            <a:r>
              <a:rPr lang="pl-PL" smtClean="0"/>
              <a:t>Ergonomia w kształtowaniu warunków pracy (ergonomia koncepcyjna i korekcyjna)</a:t>
            </a:r>
          </a:p>
          <a:p>
            <a:r>
              <a:rPr lang="pl-PL" smtClean="0"/>
              <a:t>5</a:t>
            </a:r>
          </a:p>
          <a:p>
            <a:r>
              <a:rPr lang="pl-PL" smtClean="0"/>
              <a:t>3</a:t>
            </a:r>
          </a:p>
          <a:p>
            <a:r>
              <a:rPr lang="pl-PL" smtClean="0"/>
              <a:t>Metody identyfikacji, analizy i oceny zagrożeń oraz oceny ryzyka związanego</a:t>
            </a:r>
          </a:p>
          <a:p>
            <a:r>
              <a:rPr lang="pl-PL" smtClean="0"/>
              <a:t>z tymi zagrożeniami:</a:t>
            </a:r>
          </a:p>
          <a:p>
            <a:r>
              <a:rPr lang="pl-PL" smtClean="0"/>
              <a:t>10</a:t>
            </a:r>
          </a:p>
          <a:p>
            <a:r>
              <a:rPr lang="pl-PL" smtClean="0"/>
              <a:t>a) zagrożenia wypadkowe,</a:t>
            </a:r>
          </a:p>
          <a:p>
            <a:r>
              <a:rPr lang="pl-PL" smtClean="0"/>
              <a:t>b) hałas i drgania mechaniczne,</a:t>
            </a:r>
          </a:p>
          <a:p>
            <a:r>
              <a:rPr lang="pl-PL" smtClean="0"/>
              <a:t>c) szkodliwe czynniki chemiczne oraz pyły,</a:t>
            </a:r>
          </a:p>
          <a:p>
            <a:r>
              <a:rPr lang="pl-PL" smtClean="0"/>
              <a:t>d) czynniki biologiczne</a:t>
            </a:r>
          </a:p>
          <a:p>
            <a:r>
              <a:rPr lang="pl-PL" smtClean="0"/>
              <a:t>e) promieniowanie podczerwone, jonizujące, nadfioletowe,</a:t>
            </a:r>
          </a:p>
          <a:p>
            <a:r>
              <a:rPr lang="pl-PL" smtClean="0"/>
              <a:t>f) pola elektromagnetyczne,</a:t>
            </a:r>
          </a:p>
          <a:p>
            <a:r>
              <a:rPr lang="pl-PL" smtClean="0"/>
              <a:t>g) energia elektryczna i elektryczność statyczna,</a:t>
            </a:r>
          </a:p>
          <a:p>
            <a:r>
              <a:rPr lang="pl-PL" smtClean="0"/>
              <a:t>h) mikroklimat środowiska pracy,</a:t>
            </a:r>
          </a:p>
          <a:p>
            <a:r>
              <a:rPr lang="pl-PL" smtClean="0"/>
              <a:t>i) oświetlenie pomieszczeń pracy i stanowisk pracy,</a:t>
            </a:r>
          </a:p>
          <a:p>
            <a:r>
              <a:rPr lang="pl-PL" smtClean="0"/>
              <a:t>j) zagrożenia pożarowe i wybuchowe,</a:t>
            </a:r>
          </a:p>
          <a:p>
            <a:r>
              <a:rPr lang="pl-PL" smtClean="0"/>
              <a:t>k) zagrożenia w transporcie wewnątrzzakładowym oraz składowaniu</a:t>
            </a:r>
          </a:p>
          <a:p>
            <a:r>
              <a:rPr lang="pl-PL" smtClean="0"/>
              <a:t>materiałów</a:t>
            </a:r>
          </a:p>
          <a:p>
            <a:r>
              <a:rPr lang="pl-PL" smtClean="0"/>
              <a:t>4</a:t>
            </a:r>
          </a:p>
          <a:p>
            <a:r>
              <a:rPr lang="pl-PL" smtClean="0"/>
              <a:t>Metody likwidacji lub ograniczenia oddziaływania na pracowników czynników</a:t>
            </a:r>
          </a:p>
          <a:p>
            <a:r>
              <a:rPr lang="pl-PL" smtClean="0"/>
              <a:t>szkodliwych dla zdrowia, uciążliwych i niebezpiecznych występujących w</a:t>
            </a:r>
          </a:p>
          <a:p>
            <a:r>
              <a:rPr lang="pl-PL" smtClean="0"/>
              <a:t>procesach pracy</a:t>
            </a:r>
          </a:p>
          <a:p>
            <a:r>
              <a:rPr lang="pl-PL" smtClean="0"/>
              <a:t>15</a:t>
            </a:r>
          </a:p>
          <a:p>
            <a:r>
              <a:rPr lang="pl-PL" smtClean="0"/>
              <a:t>5</a:t>
            </a:r>
          </a:p>
          <a:p>
            <a:r>
              <a:rPr lang="pl-PL" smtClean="0"/>
              <a:t>Wymagania bezpieczeństwa i higieny pracy dla budynków i pomieszczeń pracy oraz</a:t>
            </a:r>
          </a:p>
          <a:p>
            <a:r>
              <a:rPr lang="pl-PL" smtClean="0"/>
              <a:t>wymagania dla pomieszczeń i urządzeń higieniczno-sanitarnych</a:t>
            </a:r>
          </a:p>
          <a:p>
            <a:r>
              <a:rPr lang="pl-PL" smtClean="0"/>
              <a:t>3</a:t>
            </a:r>
          </a:p>
          <a:p>
            <a:r>
              <a:rPr lang="pl-PL" smtClean="0"/>
              <a:t>6</a:t>
            </a:r>
          </a:p>
          <a:p>
            <a:r>
              <a:rPr lang="pl-PL" smtClean="0"/>
              <a:t>Ustalanie okoliczności i przyczyn wypadków przy pracy i chorób zawodowych</a:t>
            </a:r>
          </a:p>
          <a:p>
            <a:r>
              <a:rPr lang="pl-PL" smtClean="0"/>
              <a:t>5 (w tym 2</a:t>
            </a:r>
          </a:p>
          <a:p>
            <a:r>
              <a:rPr lang="pl-PL" smtClean="0"/>
              <a:t>ćwiczeń)</a:t>
            </a:r>
          </a:p>
          <a:p>
            <a:r>
              <a:rPr lang="pl-PL" smtClean="0"/>
              <a:t>7</a:t>
            </a:r>
          </a:p>
          <a:p>
            <a:r>
              <a:rPr lang="pl-PL" smtClean="0"/>
              <a:t>Analiza przyczyn wybranych wypadków przy pracy i chorób zawodowych i związana</a:t>
            </a:r>
          </a:p>
          <a:p>
            <a:r>
              <a:rPr lang="pl-PL" smtClean="0"/>
              <a:t>z nimi profilaktyka</a:t>
            </a:r>
          </a:p>
          <a:p>
            <a:r>
              <a:rPr lang="pl-PL" smtClean="0"/>
              <a:t>2</a:t>
            </a:r>
          </a:p>
          <a:p>
            <a:r>
              <a:rPr lang="pl-PL" smtClean="0"/>
              <a:t>8</a:t>
            </a:r>
          </a:p>
          <a:p>
            <a:r>
              <a:rPr lang="pl-PL" smtClean="0"/>
              <a:t>Zadania i uprawnienia służby bezpieczeństwa i higieny pracy oraz metody pracy</a:t>
            </a:r>
          </a:p>
          <a:p>
            <a:r>
              <a:rPr lang="pl-PL" smtClean="0"/>
              <a:t>tej służby</a:t>
            </a:r>
          </a:p>
          <a:p>
            <a:r>
              <a:rPr lang="pl-PL" smtClean="0"/>
              <a:t>6 (w tym 2</a:t>
            </a:r>
          </a:p>
          <a:p>
            <a:r>
              <a:rPr lang="pl-PL" smtClean="0"/>
              <a:t>ćwiczeń)</a:t>
            </a:r>
          </a:p>
          <a:p>
            <a:r>
              <a:rPr lang="pl-PL" smtClean="0"/>
              <a:t>9</a:t>
            </a:r>
          </a:p>
          <a:p>
            <a:r>
              <a:rPr lang="pl-PL" smtClean="0"/>
              <a:t>Organizacja i metody szkolenia w zakresie bezpieczeństwa i higieny pracy oraz</a:t>
            </a:r>
          </a:p>
          <a:p>
            <a:r>
              <a:rPr lang="pl-PL" smtClean="0"/>
              <a:t>popularyzacja problematyki bhp</a:t>
            </a:r>
          </a:p>
          <a:p>
            <a:r>
              <a:rPr lang="pl-PL" smtClean="0"/>
              <a:t>4 (w tym 2</a:t>
            </a:r>
          </a:p>
          <a:p>
            <a:r>
              <a:rPr lang="pl-PL" smtClean="0"/>
              <a:t>ćwiczeń)</a:t>
            </a:r>
          </a:p>
          <a:p>
            <a:r>
              <a:rPr lang="pl-PL" smtClean="0"/>
              <a:t>10</a:t>
            </a:r>
          </a:p>
          <a:p>
            <a:r>
              <a:rPr lang="pl-PL" smtClean="0"/>
              <a:t>Zasady postępowania w razie wypadku w czasie pracy i w sytuacjach zagrożeń</a:t>
            </a:r>
          </a:p>
          <a:p>
            <a:r>
              <a:rPr lang="pl-PL" smtClean="0"/>
              <a:t>(np. pożaru, awarii), w tym zasady udzielania pierwszej pomocy w razie wypadku</a:t>
            </a:r>
          </a:p>
          <a:p>
            <a:r>
              <a:rPr lang="pl-PL" smtClean="0"/>
              <a:t>3</a:t>
            </a:r>
          </a:p>
          <a:p>
            <a:r>
              <a:rPr lang="pl-PL" smtClean="0"/>
              <a:t>11</a:t>
            </a:r>
          </a:p>
          <a:p>
            <a:r>
              <a:rPr lang="pl-PL" smtClean="0"/>
              <a:t>Problemy ochrony przeciwpożarowej oraz ochrony środowiska naturalnego</a:t>
            </a:r>
          </a:p>
          <a:p>
            <a:r>
              <a:rPr lang="pl-PL" smtClean="0"/>
              <a:t>3</a:t>
            </a:r>
          </a:p>
          <a:p>
            <a:r>
              <a:rPr lang="pl-PL" smtClean="0"/>
              <a:t>Razem:</a:t>
            </a:r>
          </a:p>
          <a:p>
            <a:r>
              <a:rPr lang="pl-PL" smtClean="0"/>
              <a:t>minimum 64</a:t>
            </a:r>
          </a:p>
          <a:p>
            <a:r>
              <a:rPr lang="pl-PL" smtClean="0"/>
              <a:t>(w tym 6</a:t>
            </a:r>
          </a:p>
          <a:p>
            <a:r>
              <a:rPr lang="pl-PL" smtClean="0"/>
              <a:t>ćwiczeń)</a:t>
            </a:r>
          </a:p>
          <a:p>
            <a:r>
              <a:rPr lang="pl-PL" smtClean="0"/>
              <a:t>*) Szczegółowy program szkolenia powinien uwzględniać problematykę i przepisy dotyczące przemysłu</a:t>
            </a:r>
          </a:p>
          <a:p>
            <a:r>
              <a:rPr lang="pl-PL" smtClean="0"/>
              <a:t>(działalności), z którego wywodzą się uczestnicy szkolenia.</a:t>
            </a:r>
          </a:p>
          <a:p>
            <a:r>
              <a:rPr lang="pl-PL" smtClean="0"/>
              <a:t>**) W godzinach lekcyjnych trwających 45 minut.</a:t>
            </a:r>
          </a:p>
          <a:p>
            <a:r>
              <a:rPr lang="pl-PL" b="1" smtClean="0"/>
              <a:t>IV. Ramowy program szkolenia okresowego pracodawców i innych osób kierujących pracownikami</a:t>
            </a:r>
          </a:p>
          <a:p>
            <a:r>
              <a:rPr lang="pl-PL" smtClean="0"/>
              <a:t>1. Cel szkolenia</a:t>
            </a:r>
          </a:p>
          <a:p>
            <a:r>
              <a:rPr lang="pl-PL" smtClean="0"/>
              <a:t>Celem szkolenia jest aktualizacja i uzupełnienie wiedzy i umiejętności w szczególności z zakresu:</a:t>
            </a:r>
          </a:p>
          <a:p>
            <a:r>
              <a:rPr lang="pl-PL" smtClean="0"/>
              <a:t>a) oceny zagrożeń występujących w procesach pracy oraz ryzyka związanego z tymi zagrożeniami,</a:t>
            </a:r>
          </a:p>
          <a:p>
            <a:r>
              <a:rPr lang="pl-PL" smtClean="0"/>
              <a:t>b) kształtowania bezpiecznych i higienicznych warunków pracy,</a:t>
            </a:r>
          </a:p>
          <a:p>
            <a:r>
              <a:rPr lang="pl-PL" smtClean="0"/>
              <a:t>c) ochrony pracowników przed zagrożeniami związanymi z wykonywaną pracą.</a:t>
            </a:r>
          </a:p>
          <a:p>
            <a:r>
              <a:rPr lang="pl-PL" smtClean="0"/>
              <a:t>2. Uczestnicy szkolenia</a:t>
            </a:r>
          </a:p>
          <a:p>
            <a:r>
              <a:rPr lang="pl-PL" smtClean="0"/>
              <a:t>Szkolenie jest przeznaczone dla:</a:t>
            </a:r>
          </a:p>
          <a:p>
            <a:r>
              <a:rPr lang="pl-PL" smtClean="0"/>
              <a:t>a) pracodawców, w tym osób kierujących przedsiębiorstwami państwowymi, spółkami, zakładami</a:t>
            </a:r>
          </a:p>
          <a:p>
            <a:r>
              <a:rPr lang="pl-PL" smtClean="0"/>
              <a:t>prywatnymi, urzędami, spółdzielniami,</a:t>
            </a:r>
          </a:p>
          <a:p>
            <a:r>
              <a:rPr lang="pl-PL" smtClean="0"/>
              <a:t>b) innych osób kierujących pracownikami (mistrzów, brygadzistów, kierowników wydziałów i innych</a:t>
            </a:r>
          </a:p>
          <a:p>
            <a:r>
              <a:rPr lang="pl-PL" smtClean="0"/>
              <a:t>komórek organizacyjnych).</a:t>
            </a:r>
          </a:p>
          <a:p>
            <a:r>
              <a:rPr lang="pl-PL" smtClean="0"/>
              <a:t>3. Sposób organizacji szkolenia</a:t>
            </a:r>
          </a:p>
          <a:p>
            <a:r>
              <a:rPr lang="pl-PL" smtClean="0"/>
              <a:t>Szkolenie powinno być zorganizowane w formie kursu lub seminarium albo samokształcenia</a:t>
            </a:r>
          </a:p>
          <a:p>
            <a:r>
              <a:rPr lang="pl-PL" smtClean="0"/>
              <a:t>kierowanego - na podstawie szczegółowego programu szkolenia opracowanego przez organizatora</a:t>
            </a:r>
          </a:p>
          <a:p>
            <a:r>
              <a:rPr lang="pl-PL" smtClean="0"/>
              <a:t>szkolenia. Podczas szkolenia konieczne jest stosowanie odpowiednich środków dydaktycznych, w</a:t>
            </a:r>
          </a:p>
          <a:p>
            <a:r>
              <a:rPr lang="pl-PL" smtClean="0"/>
              <a:t>szczególności filmów, folii do wyświetlania informacji, tablic. Uczestnicy szkolenia organizowanego w</a:t>
            </a:r>
          </a:p>
          <a:p>
            <a:r>
              <a:rPr lang="pl-PL" smtClean="0"/>
              <a:t>formie samokształcenia kierowanego powinni otrzymać materiały umożliwiające przyswojenie</a:t>
            </a:r>
          </a:p>
          <a:p>
            <a:r>
              <a:rPr lang="pl-PL" smtClean="0"/>
              <a:t>problematyki objętej programem szkolenia (np. skrypty, przepisy prawne, zestawy pytań kontrolnych).</a:t>
            </a:r>
          </a:p>
          <a:p>
            <a:r>
              <a:rPr lang="pl-PL" smtClean="0"/>
              <a:t>4. Ramowy program szkolenia</a:t>
            </a:r>
          </a:p>
          <a:p>
            <a:r>
              <a:rPr lang="pl-PL" smtClean="0"/>
              <a:t>Lp.</a:t>
            </a:r>
          </a:p>
          <a:p>
            <a:r>
              <a:rPr lang="pl-PL" smtClean="0"/>
              <a:t>Temat szkolenia</a:t>
            </a:r>
          </a:p>
          <a:p>
            <a:r>
              <a:rPr lang="pl-PL" smtClean="0"/>
              <a:t>Liczba</a:t>
            </a:r>
          </a:p>
          <a:p>
            <a:r>
              <a:rPr lang="pl-PL" smtClean="0"/>
              <a:t>godzin*)</a:t>
            </a:r>
          </a:p>
          <a:p>
            <a:r>
              <a:rPr lang="pl-PL" smtClean="0"/>
              <a:t>1</a:t>
            </a:r>
          </a:p>
          <a:p>
            <a:r>
              <a:rPr lang="pl-PL" smtClean="0"/>
              <a:t>2</a:t>
            </a:r>
          </a:p>
          <a:p>
            <a:r>
              <a:rPr lang="pl-PL" smtClean="0"/>
              <a:t>3</a:t>
            </a:r>
          </a:p>
          <a:p>
            <a:r>
              <a:rPr lang="pl-PL" smtClean="0"/>
              <a:t>1</a:t>
            </a:r>
          </a:p>
          <a:p>
            <a:r>
              <a:rPr lang="pl-PL" smtClean="0"/>
              <a:t>Wybrane regulacje prawne z zakresu prawa pracy dotyczące bezpieczeństwa i</a:t>
            </a:r>
          </a:p>
          <a:p>
            <a:r>
              <a:rPr lang="pl-PL" smtClean="0"/>
              <a:t>higieny pracy, z omówieniem źródeł prawa międzynarodowego (dyrektyw WE,</a:t>
            </a:r>
          </a:p>
          <a:p>
            <a:r>
              <a:rPr lang="pl-PL" smtClean="0"/>
              <a:t>konwencji MOP):</a:t>
            </a:r>
          </a:p>
          <a:p>
            <a:r>
              <a:rPr lang="pl-PL" smtClean="0"/>
              <a:t>3</a:t>
            </a:r>
          </a:p>
          <a:p>
            <a:r>
              <a:rPr lang="pl-PL" smtClean="0"/>
              <a:t>a) aktualne przepisy (z uwzględnieniem zmian), w tym dotyczące:</a:t>
            </a:r>
          </a:p>
          <a:p>
            <a:r>
              <a:rPr lang="pl-PL" smtClean="0"/>
              <a:t>- obowiązków w zakresie bezpieczeństwa i higieny pracy oraz</a:t>
            </a:r>
          </a:p>
          <a:p>
            <a:r>
              <a:rPr lang="pl-PL" smtClean="0"/>
              <a:t>odpowiedzialności za naruszenie przepisów i zasad bhp,</a:t>
            </a:r>
          </a:p>
          <a:p>
            <a:r>
              <a:rPr lang="pl-PL" smtClean="0"/>
              <a:t>- ochrony pracy kobiet i młodocianych,</a:t>
            </a:r>
          </a:p>
          <a:p>
            <a:r>
              <a:rPr lang="pl-PL" smtClean="0"/>
              <a:t>- profilaktycznej opieki zdrowotnej nad pracownikami,</a:t>
            </a:r>
          </a:p>
          <a:p>
            <a:r>
              <a:rPr lang="pl-PL" smtClean="0"/>
              <a:t>- szkolenia w zakresie bezpieczeństwa i higieny pracy,</a:t>
            </a:r>
          </a:p>
          <a:p>
            <a:r>
              <a:rPr lang="pl-PL" smtClean="0"/>
              <a:t>- organizacji nadzoru i kontroli warunków pracy,</a:t>
            </a:r>
          </a:p>
          <a:p>
            <a:r>
              <a:rPr lang="pl-PL" smtClean="0"/>
              <a:t>b) problemy związane z interpretacją niektórych przepisów</a:t>
            </a:r>
          </a:p>
          <a:p>
            <a:r>
              <a:rPr lang="pl-PL" smtClean="0"/>
              <a:t>2</a:t>
            </a:r>
          </a:p>
          <a:p>
            <a:r>
              <a:rPr lang="pl-PL" smtClean="0"/>
              <a:t>Identyfikacja, analiza i ocena zagrożeń czynnikami szkodliwymi dla zdrowia,</a:t>
            </a:r>
          </a:p>
          <a:p>
            <a:r>
              <a:rPr lang="pl-PL" smtClean="0"/>
              <a:t>uciążliwymi i niebezpiecznymi oraz ocena ryzyka związanego z tymi zagrożeniami</a:t>
            </a:r>
          </a:p>
          <a:p>
            <a:r>
              <a:rPr lang="pl-PL" smtClean="0"/>
              <a:t>3</a:t>
            </a:r>
          </a:p>
          <a:p>
            <a:r>
              <a:rPr lang="pl-PL" smtClean="0"/>
              <a:t>3</a:t>
            </a:r>
          </a:p>
          <a:p>
            <a:r>
              <a:rPr lang="pl-PL" smtClean="0"/>
              <a:t>Organizacja i metody kształtowania bezpiecznych i higienicznych warunków</a:t>
            </a:r>
          </a:p>
          <a:p>
            <a:r>
              <a:rPr lang="pl-PL" smtClean="0"/>
              <a:t>pracy, z uwzględnieniem stanowisk wyposażonych w monitory ekranowe;</a:t>
            </a:r>
          </a:p>
          <a:p>
            <a:r>
              <a:rPr lang="pl-PL" smtClean="0"/>
              <a:t>zarządzanie bezpieczeństwem i higieną pracy</a:t>
            </a:r>
          </a:p>
          <a:p>
            <a:r>
              <a:rPr lang="pl-PL" smtClean="0"/>
              <a:t>3</a:t>
            </a:r>
          </a:p>
          <a:p>
            <a:r>
              <a:rPr lang="pl-PL" smtClean="0"/>
              <a:t>4</a:t>
            </a:r>
          </a:p>
          <a:p>
            <a:r>
              <a:rPr lang="pl-PL" smtClean="0"/>
              <a:t>Analiza okoliczności i przyczyn wypadków przy pracy i chorób zawodowych oraz</a:t>
            </a:r>
          </a:p>
          <a:p>
            <a:r>
              <a:rPr lang="pl-PL" smtClean="0"/>
              <a:t>związana z nimi profilaktyka; omówienie przyczyn charakterystycznych wypadków</a:t>
            </a:r>
          </a:p>
          <a:p>
            <a:r>
              <a:rPr lang="pl-PL" smtClean="0"/>
              <a:t>przy pracy, ze szczególnym uwzględnieniem wypadków powstałych na skutek</a:t>
            </a:r>
          </a:p>
          <a:p>
            <a:r>
              <a:rPr lang="pl-PL" smtClean="0"/>
              <a:t>niewłaściwej organizacji pracy, oraz związanej z nimi profilaktyki</a:t>
            </a:r>
          </a:p>
          <a:p>
            <a:r>
              <a:rPr lang="pl-PL" smtClean="0"/>
              <a:t>2</a:t>
            </a:r>
          </a:p>
          <a:p>
            <a:r>
              <a:rPr lang="pl-PL" smtClean="0"/>
              <a:t>5</a:t>
            </a:r>
          </a:p>
          <a:p>
            <a:r>
              <a:rPr lang="pl-PL" smtClean="0"/>
              <a:t>Organizacja i metodyka szkolenia w zakresie bezpieczeństwa i higieny pracy</a:t>
            </a:r>
          </a:p>
          <a:p>
            <a:r>
              <a:rPr lang="pl-PL" smtClean="0"/>
              <a:t>(z uwzględnieniem metod prowadzenia instruktażu stanowiskowego) oraz</a:t>
            </a:r>
          </a:p>
          <a:p>
            <a:r>
              <a:rPr lang="pl-PL" smtClean="0"/>
              <a:t>kształtowanie bezpiecznych zachowań pracowników w procesach pracy</a:t>
            </a:r>
          </a:p>
          <a:p>
            <a:r>
              <a:rPr lang="pl-PL" smtClean="0"/>
              <a:t>2</a:t>
            </a:r>
          </a:p>
          <a:p>
            <a:r>
              <a:rPr lang="pl-PL" smtClean="0"/>
              <a:t>6</a:t>
            </a:r>
          </a:p>
          <a:p>
            <a:r>
              <a:rPr lang="pl-PL" smtClean="0"/>
              <a:t>Zasady postępowania w razie wypadku w czasie pracy i w sytuacjach zagrożeń</a:t>
            </a:r>
          </a:p>
          <a:p>
            <a:r>
              <a:rPr lang="pl-PL" smtClean="0"/>
              <a:t>(np. pożaru, awarii), w tym zasady udzielania pierwszej pomocy w razie wypadku</a:t>
            </a:r>
          </a:p>
          <a:p>
            <a:r>
              <a:rPr lang="pl-PL" smtClean="0"/>
              <a:t>1</a:t>
            </a:r>
          </a:p>
          <a:p>
            <a:r>
              <a:rPr lang="pl-PL" smtClean="0"/>
              <a:t>7</a:t>
            </a:r>
          </a:p>
          <a:p>
            <a:r>
              <a:rPr lang="pl-PL" smtClean="0"/>
              <a:t>Skutki ekonomiczne niewłaściwych warunków pracy (np. świadczenia z tytułu</a:t>
            </a:r>
          </a:p>
          <a:p>
            <a:r>
              <a:rPr lang="pl-PL" smtClean="0"/>
              <a:t>warunków pracy, składka na ubezpieczenia społeczne pracowników)</a:t>
            </a:r>
          </a:p>
          <a:p>
            <a:r>
              <a:rPr lang="pl-PL" smtClean="0"/>
              <a:t>1</a:t>
            </a:r>
          </a:p>
          <a:p>
            <a:r>
              <a:rPr lang="pl-PL" smtClean="0"/>
              <a:t>8</a:t>
            </a:r>
          </a:p>
          <a:p>
            <a:r>
              <a:rPr lang="pl-PL" smtClean="0"/>
              <a:t>Problemy ochrony przeciwpożarowej i ochrony środowiska naturalnego</a:t>
            </a:r>
          </a:p>
          <a:p>
            <a:r>
              <a:rPr lang="pl-PL" smtClean="0"/>
              <a:t>1</a:t>
            </a:r>
          </a:p>
          <a:p>
            <a:r>
              <a:rPr lang="pl-PL" smtClean="0"/>
              <a:t>Razem:</a:t>
            </a:r>
          </a:p>
          <a:p>
            <a:r>
              <a:rPr lang="pl-PL" smtClean="0"/>
              <a:t>minimum 16</a:t>
            </a:r>
          </a:p>
          <a:p>
            <a:r>
              <a:rPr lang="pl-PL" smtClean="0"/>
              <a:t>*) W godzinach lekcyjnych trwających 45 minut.</a:t>
            </a:r>
          </a:p>
          <a:p>
            <a:r>
              <a:rPr lang="pl-PL" b="1" smtClean="0"/>
              <a:t>V. Ramowy program szkolenia okresowego pracowników zatrudnionych na stanowiskach</a:t>
            </a:r>
          </a:p>
          <a:p>
            <a:r>
              <a:rPr lang="pl-PL" b="1" smtClean="0"/>
              <a:t>robotniczych</a:t>
            </a:r>
          </a:p>
          <a:p>
            <a:r>
              <a:rPr lang="pl-PL" smtClean="0"/>
              <a:t>1. Cel szkolenia</a:t>
            </a:r>
          </a:p>
          <a:p>
            <a:r>
              <a:rPr lang="pl-PL" smtClean="0"/>
              <a:t>Celem szkolenia jest aktualizacja i uzupełnienie wiedzy i umiejętności w szczególności z zakresu:</a:t>
            </a:r>
          </a:p>
          <a:p>
            <a:r>
              <a:rPr lang="pl-PL" smtClean="0"/>
              <a:t>a) przepisów i zasad bezpieczeństwa i higieny pracy związanych z wykonywaną pracą,</a:t>
            </a:r>
          </a:p>
          <a:p>
            <a:r>
              <a:rPr lang="pl-PL" smtClean="0"/>
              <a:t>b) zagrożeń związanych z wykonywaną pracą oraz metod ochrony przed tymi zagrożeniami,</a:t>
            </a:r>
          </a:p>
          <a:p>
            <a:r>
              <a:rPr lang="pl-PL" smtClean="0"/>
              <a:t>c) postępowania w razie wypadku i w sytuacjach zagrożeń.</a:t>
            </a:r>
          </a:p>
          <a:p>
            <a:r>
              <a:rPr lang="pl-PL" smtClean="0"/>
              <a:t>2. Uczestnicy szkolenia</a:t>
            </a:r>
          </a:p>
          <a:p>
            <a:r>
              <a:rPr lang="pl-PL" smtClean="0"/>
              <a:t>Szkolenie jest przeznaczone dla osób zatrudnionych na stanowiskach robotniczych.</a:t>
            </a:r>
          </a:p>
          <a:p>
            <a:r>
              <a:rPr lang="pl-PL" smtClean="0"/>
              <a:t>3. Sposób organizacji szkolenia</a:t>
            </a:r>
          </a:p>
          <a:p>
            <a:r>
              <a:rPr lang="pl-PL" smtClean="0"/>
              <a:t>Szkolenie powinno być zorganizowane w formie instruktażu - na podstawie szczegółowego programu</a:t>
            </a:r>
          </a:p>
          <a:p>
            <a:r>
              <a:rPr lang="pl-PL" smtClean="0"/>
              <a:t>opracowanego przez organizatora szkolenia.</a:t>
            </a:r>
          </a:p>
          <a:p>
            <a:r>
              <a:rPr lang="pl-PL" smtClean="0"/>
              <a:t>Szkolenie powinno być realizowane przez instruktaż na stanowisku pracy, a także wykład, pogadankę,</a:t>
            </a:r>
          </a:p>
          <a:p>
            <a:r>
              <a:rPr lang="pl-PL" smtClean="0"/>
              <a:t>film, omówienie okoliczności i przyczyn charakterystycznych (dla prac wykonywanych przez</a:t>
            </a:r>
          </a:p>
          <a:p>
            <a:r>
              <a:rPr lang="pl-PL" smtClean="0"/>
              <a:t>uczestników szkolenia) wypadków przy pracy oraz wniosków profilaktycznych.</a:t>
            </a:r>
          </a:p>
          <a:p>
            <a:r>
              <a:rPr lang="pl-PL" smtClean="0"/>
              <a:t>4. Ramowy program szkolenia</a:t>
            </a:r>
          </a:p>
          <a:p>
            <a:r>
              <a:rPr lang="pl-PL" smtClean="0"/>
              <a:t>Lp.</a:t>
            </a:r>
          </a:p>
          <a:p>
            <a:r>
              <a:rPr lang="pl-PL" smtClean="0"/>
              <a:t>Temat szkolenia</a:t>
            </a:r>
          </a:p>
          <a:p>
            <a:r>
              <a:rPr lang="pl-PL" smtClean="0"/>
              <a:t>Liczba</a:t>
            </a:r>
          </a:p>
          <a:p>
            <a:r>
              <a:rPr lang="pl-PL" smtClean="0"/>
              <a:t>godzin*)</a:t>
            </a:r>
          </a:p>
          <a:p>
            <a:r>
              <a:rPr lang="pl-PL" smtClean="0"/>
              <a:t>1</a:t>
            </a:r>
          </a:p>
          <a:p>
            <a:r>
              <a:rPr lang="pl-PL" smtClean="0"/>
              <a:t>2</a:t>
            </a:r>
          </a:p>
          <a:p>
            <a:r>
              <a:rPr lang="pl-PL" smtClean="0"/>
              <a:t>3</a:t>
            </a:r>
          </a:p>
          <a:p>
            <a:r>
              <a:rPr lang="pl-PL" smtClean="0"/>
              <a:t>1</a:t>
            </a:r>
          </a:p>
          <a:p>
            <a:r>
              <a:rPr lang="pl-PL" smtClean="0"/>
              <a:t>Regulacje prawne z zakresu bezpieczeństwa i higieny pracy, z uwzględnieniem</a:t>
            </a:r>
          </a:p>
          <a:p>
            <a:r>
              <a:rPr lang="pl-PL" smtClean="0"/>
              <a:t>przepisów związanych z wykonywaną pracą</a:t>
            </a:r>
          </a:p>
          <a:p>
            <a:r>
              <a:rPr lang="pl-PL" smtClean="0"/>
              <a:t>1</a:t>
            </a:r>
          </a:p>
          <a:p>
            <a:r>
              <a:rPr lang="pl-PL" smtClean="0"/>
              <a:t>2</a:t>
            </a:r>
          </a:p>
          <a:p>
            <a:r>
              <a:rPr lang="pl-PL" smtClean="0"/>
              <a:t>Zagrożenia czynnikami występującymi w procesach pracy oraz zasady i metody</a:t>
            </a:r>
          </a:p>
          <a:p>
            <a:r>
              <a:rPr lang="pl-PL" smtClean="0"/>
              <a:t>likwidacji lub ograniczenia oddziaływania tych czynników na pracowników - z</a:t>
            </a:r>
          </a:p>
          <a:p>
            <a:r>
              <a:rPr lang="pl-PL" smtClean="0"/>
              <a:t>uwzględnieniem zmian w technologii, organizacji pracy i stanowisk pracy,</a:t>
            </a:r>
          </a:p>
          <a:p>
            <a:r>
              <a:rPr lang="pl-PL" smtClean="0"/>
              <a:t>stosowania środków ochrony zbiorowej i indywidualnej, wprowadzenia nowych</a:t>
            </a:r>
          </a:p>
          <a:p>
            <a:r>
              <a:rPr lang="pl-PL" smtClean="0"/>
              <a:t>urządzeń, sprzętu i narzędzi pracy</a:t>
            </a:r>
          </a:p>
          <a:p>
            <a:r>
              <a:rPr lang="pl-PL" smtClean="0"/>
              <a:t>3</a:t>
            </a:r>
          </a:p>
          <a:p>
            <a:r>
              <a:rPr lang="pl-PL" smtClean="0"/>
              <a:t>3</a:t>
            </a:r>
          </a:p>
          <a:p>
            <a:r>
              <a:rPr lang="pl-PL" smtClean="0"/>
              <a:t>Zasady postępowania w razie wypadku w czasie pracy i w sytuacjach zagrożeń</a:t>
            </a:r>
          </a:p>
          <a:p>
            <a:r>
              <a:rPr lang="pl-PL" smtClean="0"/>
              <a:t>(np. pożaru, awarii), w tym zasady udzielania pierwszej pomocy w razie wypadku</a:t>
            </a:r>
          </a:p>
          <a:p>
            <a:r>
              <a:rPr lang="pl-PL" smtClean="0"/>
              <a:t>2</a:t>
            </a:r>
          </a:p>
          <a:p>
            <a:r>
              <a:rPr lang="pl-PL" smtClean="0"/>
              <a:t>4</a:t>
            </a:r>
          </a:p>
          <a:p>
            <a:r>
              <a:rPr lang="pl-PL" smtClean="0"/>
              <a:t>Okoliczności i przyczyny charakterystycznych dla wykonywanej pracy wypadków</a:t>
            </a:r>
          </a:p>
          <a:p>
            <a:r>
              <a:rPr lang="pl-PL" smtClean="0"/>
              <a:t>przy pracy oraz związana z nimi profilaktyka</a:t>
            </a:r>
          </a:p>
          <a:p>
            <a:r>
              <a:rPr lang="pl-PL" smtClean="0"/>
              <a:t>2</a:t>
            </a:r>
          </a:p>
          <a:p>
            <a:r>
              <a:rPr lang="pl-PL" smtClean="0"/>
              <a:t>Razem:</a:t>
            </a:r>
          </a:p>
          <a:p>
            <a:r>
              <a:rPr lang="pl-PL" smtClean="0"/>
              <a:t>minimum 8</a:t>
            </a:r>
          </a:p>
          <a:p>
            <a:r>
              <a:rPr lang="pl-PL" smtClean="0"/>
              <a:t>*) W godzinach lekcyjnych trwających 45 minut.</a:t>
            </a:r>
          </a:p>
          <a:p>
            <a:r>
              <a:rPr lang="pl-PL" b="1" smtClean="0"/>
              <a:t>VI. Ramowy program szkolenia okresowego pracowników inżynieryjno-technicznych</a:t>
            </a:r>
          </a:p>
          <a:p>
            <a:r>
              <a:rPr lang="pl-PL" smtClean="0"/>
              <a:t>1. Cel szkolenia</a:t>
            </a:r>
          </a:p>
          <a:p>
            <a:r>
              <a:rPr lang="pl-PL" smtClean="0"/>
              <a:t>Celem szkolenia jest aktualizacja i uzupełnienie wiedzy i umiejętności w szczególności z zakresu:</a:t>
            </a:r>
          </a:p>
          <a:p>
            <a:r>
              <a:rPr lang="pl-PL" smtClean="0"/>
              <a:t>a) identyfikacji i oceny zagrożeń występujących w procesach pracy,</a:t>
            </a:r>
          </a:p>
          <a:p>
            <a:r>
              <a:rPr lang="pl-PL" smtClean="0"/>
              <a:t>b) organizacji pracy i stanowisk pracy zgodnie z wymaganiami bezpieczeństwa i higieny pracy oraz</a:t>
            </a:r>
          </a:p>
          <a:p>
            <a:r>
              <a:rPr lang="pl-PL" smtClean="0"/>
              <a:t>ergonomii,</a:t>
            </a:r>
          </a:p>
          <a:p>
            <a:r>
              <a:rPr lang="pl-PL" smtClean="0"/>
              <a:t>c) metod likwidacji lub ograniczenia zagrożeń czynnikami występującymi w środowisku pracy.</a:t>
            </a:r>
          </a:p>
          <a:p>
            <a:r>
              <a:rPr lang="pl-PL" smtClean="0"/>
              <a:t>2. Uczestnicy szkolenia</a:t>
            </a:r>
          </a:p>
          <a:p>
            <a:r>
              <a:rPr lang="pl-PL" smtClean="0"/>
              <a:t>Szkolenie jest przeznaczone dla pracowników inżynieryjno-technicznych zakładów pracy, w</a:t>
            </a:r>
          </a:p>
          <a:p>
            <a:r>
              <a:rPr lang="pl-PL" smtClean="0"/>
              <a:t>szczególności projektantów, konstruktorów, technologów, organizatorów produkcji. Przy</a:t>
            </a:r>
          </a:p>
          <a:p>
            <a:r>
              <a:rPr lang="pl-PL" smtClean="0"/>
              <a:t>kompletowaniu grup pracowników do szkolenia należy brać pod uwagę podobieństwo prac</a:t>
            </a:r>
          </a:p>
          <a:p>
            <a:r>
              <a:rPr lang="pl-PL" smtClean="0"/>
              <a:t>wykonywanych przez uczestników szkolenia.</a:t>
            </a:r>
          </a:p>
          <a:p>
            <a:r>
              <a:rPr lang="pl-PL" smtClean="0"/>
              <a:t>3. Sposób organizacji szkolenia</a:t>
            </a:r>
          </a:p>
          <a:p>
            <a:r>
              <a:rPr lang="pl-PL" smtClean="0"/>
              <a:t>Szkolenie powinno być zorganizowane w formie kursu lub seminarium albo samokształcenia</a:t>
            </a:r>
          </a:p>
          <a:p>
            <a:r>
              <a:rPr lang="pl-PL" smtClean="0"/>
              <a:t>kierowanego - na podstawie szczegółowego programu szkolenia opracowanego przez organizatora</a:t>
            </a:r>
          </a:p>
          <a:p>
            <a:r>
              <a:rPr lang="pl-PL" smtClean="0"/>
              <a:t>szkolenia. Podczas szkolenia konieczne jest stosowanie odpowiednich środków dydaktycznych, w</a:t>
            </a:r>
          </a:p>
          <a:p>
            <a:r>
              <a:rPr lang="pl-PL" smtClean="0"/>
              <a:t>szczególności filmów, tablic, folii do wyświetlania informacji. Uczestnicy szkolenia organizowanego w</a:t>
            </a:r>
          </a:p>
          <a:p>
            <a:r>
              <a:rPr lang="pl-PL" smtClean="0"/>
              <a:t>formie samokształcenia kierowanego powinni otrzymać materiały umożliwiające przyswojenie</a:t>
            </a:r>
          </a:p>
          <a:p>
            <a:r>
              <a:rPr lang="pl-PL" smtClean="0"/>
              <a:t>problematyki objętej programem szkolenia (np. skrypty, przepisy prawne, zestawy pytań kontrolnych).</a:t>
            </a:r>
          </a:p>
          <a:p>
            <a:r>
              <a:rPr lang="pl-PL" smtClean="0"/>
              <a:t>4. Ramowy program szkolenia*)</a:t>
            </a:r>
          </a:p>
          <a:p>
            <a:r>
              <a:rPr lang="pl-PL" smtClean="0"/>
              <a:t>Lp.</a:t>
            </a:r>
          </a:p>
          <a:p>
            <a:r>
              <a:rPr lang="pl-PL" smtClean="0"/>
              <a:t>Temat szkolenia</a:t>
            </a:r>
          </a:p>
          <a:p>
            <a:r>
              <a:rPr lang="pl-PL" smtClean="0"/>
              <a:t>Liczba</a:t>
            </a:r>
          </a:p>
          <a:p>
            <a:r>
              <a:rPr lang="pl-PL" smtClean="0"/>
              <a:t>godzin**)</a:t>
            </a:r>
          </a:p>
          <a:p>
            <a:r>
              <a:rPr lang="pl-PL" smtClean="0"/>
              <a:t>1</a:t>
            </a:r>
          </a:p>
          <a:p>
            <a:r>
              <a:rPr lang="pl-PL" smtClean="0"/>
              <a:t>2</a:t>
            </a:r>
          </a:p>
          <a:p>
            <a:r>
              <a:rPr lang="pl-PL" smtClean="0"/>
              <a:t>3</a:t>
            </a:r>
          </a:p>
          <a:p>
            <a:r>
              <a:rPr lang="pl-PL" smtClean="0"/>
              <a:t>1</a:t>
            </a:r>
          </a:p>
          <a:p>
            <a:r>
              <a:rPr lang="pl-PL" smtClean="0"/>
              <a:t>Regulacje prawne z zakresu bezpieczeństwa i higieny pracy:</a:t>
            </a:r>
          </a:p>
          <a:p>
            <a:r>
              <a:rPr lang="pl-PL" smtClean="0"/>
              <a:t>3</a:t>
            </a:r>
          </a:p>
          <a:p>
            <a:r>
              <a:rPr lang="pl-PL" smtClean="0"/>
              <a:t>a) aktualne przepisy (z uwzględnieniem zmian), w tym dotyczące:</a:t>
            </a:r>
          </a:p>
          <a:p>
            <a:r>
              <a:rPr lang="pl-PL" smtClean="0"/>
              <a:t>- praw i obowiązków pracodawców i pracowników w zakresie</a:t>
            </a:r>
          </a:p>
          <a:p>
            <a:r>
              <a:rPr lang="pl-PL" smtClean="0"/>
              <a:t>bezpieczeństwa i higieny pracy oraz odpowiedzialności za</a:t>
            </a:r>
          </a:p>
          <a:p>
            <a:r>
              <a:rPr lang="pl-PL" smtClean="0"/>
              <a:t>naruszenie przepisów lub zasad bhp,</a:t>
            </a:r>
          </a:p>
          <a:p>
            <a:r>
              <a:rPr lang="pl-PL" smtClean="0"/>
              <a:t>- odpowiedzialności projektantów, konstruktorów i technologów</a:t>
            </a:r>
          </a:p>
          <a:p>
            <a:r>
              <a:rPr lang="pl-PL" smtClean="0"/>
              <a:t>związanej z wykonywanym zawodem,</a:t>
            </a:r>
          </a:p>
          <a:p>
            <a:r>
              <a:rPr lang="pl-PL" smtClean="0"/>
              <a:t>- wymagań bezpieczeństwa i higieny pracy dla budynków i</a:t>
            </a:r>
          </a:p>
          <a:p>
            <a:r>
              <a:rPr lang="pl-PL" smtClean="0"/>
              <a:t>pomieszczeń zakładów pracy (w tym pomieszczeń higienicznosanitarnych),</a:t>
            </a:r>
          </a:p>
          <a:p>
            <a:r>
              <a:rPr lang="pl-PL" smtClean="0"/>
              <a:t>- wymagań bezpieczeństwa i higieny pracy oraz ergonomii dla</a:t>
            </a:r>
          </a:p>
          <a:p>
            <a:r>
              <a:rPr lang="pl-PL" smtClean="0"/>
              <a:t>maszyn i innych urządzeń technicznych,</a:t>
            </a:r>
          </a:p>
          <a:p>
            <a:r>
              <a:rPr lang="pl-PL" smtClean="0"/>
              <a:t>- systemu oceny zgodności wyrobów z wymaganiami bezpieczeństwa</a:t>
            </a:r>
          </a:p>
          <a:p>
            <a:r>
              <a:rPr lang="pl-PL" smtClean="0"/>
              <a:t>i higieny pracy,</a:t>
            </a:r>
          </a:p>
          <a:p>
            <a:r>
              <a:rPr lang="pl-PL" smtClean="0"/>
              <a:t>- nadzoru i kontroli warunków pracy,</a:t>
            </a:r>
          </a:p>
          <a:p>
            <a:r>
              <a:rPr lang="pl-PL" smtClean="0"/>
              <a:t>b) problemy związane z interpretacją niektórych przepisów</a:t>
            </a:r>
          </a:p>
          <a:p>
            <a:r>
              <a:rPr lang="pl-PL" smtClean="0"/>
              <a:t>2</a:t>
            </a:r>
          </a:p>
          <a:p>
            <a:r>
              <a:rPr lang="pl-PL" smtClean="0"/>
              <a:t>Metody identyfikacji, analizy i oceny zagrożeń czynnikami szkodliwymi dla</a:t>
            </a:r>
          </a:p>
          <a:p>
            <a:r>
              <a:rPr lang="pl-PL" smtClean="0"/>
              <a:t>zdrowia, uciążliwymi i niebezpiecznymi występującymi w procesach pracy oraz</a:t>
            </a:r>
          </a:p>
          <a:p>
            <a:r>
              <a:rPr lang="pl-PL" smtClean="0"/>
              <a:t>oceny ryzyka związanego z tymi zagrożeniami</a:t>
            </a:r>
          </a:p>
          <a:p>
            <a:r>
              <a:rPr lang="pl-PL" smtClean="0"/>
              <a:t>3</a:t>
            </a:r>
          </a:p>
          <a:p>
            <a:r>
              <a:rPr lang="pl-PL" smtClean="0"/>
              <a:t>3</a:t>
            </a:r>
          </a:p>
          <a:p>
            <a:r>
              <a:rPr lang="pl-PL" smtClean="0"/>
              <a:t>Kształtowanie warunków pracy zgodnie z wymaganiami bezpieczeństwa pracy i</a:t>
            </a:r>
          </a:p>
          <a:p>
            <a:r>
              <a:rPr lang="pl-PL" smtClean="0"/>
              <a:t>ergonomii, w tym w zakresie metod likwidacji lub ograniczenia oddziaływania</a:t>
            </a:r>
          </a:p>
          <a:p>
            <a:r>
              <a:rPr lang="pl-PL" smtClean="0"/>
              <a:t>na pracowników czynników szkodliwych dla zdrowia, uciążliwych i</a:t>
            </a:r>
          </a:p>
          <a:p>
            <a:r>
              <a:rPr lang="pl-PL" smtClean="0"/>
              <a:t>niebezpiecznych (m.in. przez odpowiednie rozwiązania projektowe,</a:t>
            </a:r>
          </a:p>
          <a:p>
            <a:r>
              <a:rPr lang="pl-PL" smtClean="0"/>
              <a:t>technologiczne i organizacyjne)</a:t>
            </a:r>
          </a:p>
          <a:p>
            <a:r>
              <a:rPr lang="pl-PL" smtClean="0"/>
              <a:t>4</a:t>
            </a:r>
          </a:p>
          <a:p>
            <a:r>
              <a:rPr lang="pl-PL" smtClean="0"/>
              <a:t>4</a:t>
            </a:r>
          </a:p>
          <a:p>
            <a:r>
              <a:rPr lang="pl-PL" smtClean="0"/>
              <a:t>Nowoczesne rozwiązania techniczno-organizacyjne wpływające na poprawę</a:t>
            </a:r>
          </a:p>
          <a:p>
            <a:r>
              <a:rPr lang="pl-PL" smtClean="0"/>
              <a:t>warunków bezpieczeństwa i higieny pracy (w szczególności urządzenia</a:t>
            </a:r>
          </a:p>
          <a:p>
            <a:r>
              <a:rPr lang="pl-PL" smtClean="0"/>
              <a:t>wentylacyjno-klimatyzacyjne, urządzenia zabezpieczające, środki ochrony</a:t>
            </a:r>
          </a:p>
          <a:p>
            <a:r>
              <a:rPr lang="pl-PL" smtClean="0"/>
              <a:t>indywidualnej)</a:t>
            </a:r>
          </a:p>
          <a:p>
            <a:r>
              <a:rPr lang="pl-PL" smtClean="0"/>
              <a:t>2</a:t>
            </a:r>
          </a:p>
          <a:p>
            <a:r>
              <a:rPr lang="pl-PL" smtClean="0"/>
              <a:t>5</a:t>
            </a:r>
          </a:p>
          <a:p>
            <a:r>
              <a:rPr lang="pl-PL" smtClean="0"/>
              <a:t>Ćwiczenia dotyczące uwzględniania wymagań bezpieczeństwa i higieny pracy oraz</a:t>
            </a:r>
          </a:p>
          <a:p>
            <a:r>
              <a:rPr lang="pl-PL" smtClean="0"/>
              <a:t>ergonomii w projektowaniu</a:t>
            </a:r>
          </a:p>
          <a:p>
            <a:r>
              <a:rPr lang="pl-PL" smtClean="0"/>
              <a:t>3</a:t>
            </a:r>
          </a:p>
          <a:p>
            <a:r>
              <a:rPr lang="pl-PL" smtClean="0"/>
              <a:t>6</a:t>
            </a:r>
          </a:p>
          <a:p>
            <a:r>
              <a:rPr lang="pl-PL" smtClean="0"/>
              <a:t>Zasady postępowania w razie wypadku w czasie pracy i w sytuacjach zagrożeń</a:t>
            </a:r>
          </a:p>
          <a:p>
            <a:r>
              <a:rPr lang="pl-PL" smtClean="0"/>
              <a:t>(np. pożaru, awarii), w tym zasady udzielania pierwszej pomocy w razie wypadku</a:t>
            </a:r>
          </a:p>
          <a:p>
            <a:r>
              <a:rPr lang="pl-PL" smtClean="0"/>
              <a:t>1</a:t>
            </a:r>
          </a:p>
          <a:p>
            <a:r>
              <a:rPr lang="pl-PL" smtClean="0"/>
              <a:t>Razem:</a:t>
            </a:r>
          </a:p>
          <a:p>
            <a:r>
              <a:rPr lang="pl-PL" smtClean="0"/>
              <a:t>minimum 16</a:t>
            </a:r>
          </a:p>
          <a:p>
            <a:r>
              <a:rPr lang="pl-PL" smtClean="0"/>
              <a:t>*) Szczegółowy program szkolenia powinien być opracowany odrębnie dla każdej z grup pracowników</a:t>
            </a:r>
          </a:p>
          <a:p>
            <a:r>
              <a:rPr lang="pl-PL" smtClean="0"/>
              <a:t>inżynieryjno-technicznych (projektantów, konstruktorów, technologów).</a:t>
            </a:r>
          </a:p>
          <a:p>
            <a:r>
              <a:rPr lang="pl-PL" smtClean="0"/>
              <a:t>**) W godzinach lekcyjnych trwających 45 minut.</a:t>
            </a:r>
          </a:p>
          <a:p>
            <a:r>
              <a:rPr lang="pl-PL" b="1" smtClean="0"/>
              <a:t>VII. Ramowy program szkolenia okresowego pracowników służby bezpieczeństwa i higieny pracy i</a:t>
            </a:r>
          </a:p>
          <a:p>
            <a:r>
              <a:rPr lang="pl-PL" b="1" smtClean="0"/>
              <a:t>osób wykonujących zadania tej służby</a:t>
            </a:r>
          </a:p>
          <a:p>
            <a:r>
              <a:rPr lang="pl-PL" smtClean="0"/>
              <a:t>1. Cel szkolenia</a:t>
            </a:r>
          </a:p>
          <a:p>
            <a:r>
              <a:rPr lang="pl-PL" smtClean="0"/>
              <a:t>Celem szkolenia jest aktualizacja i uzupełnienie wiedzy i umiejętności w szczególności z zakresu:</a:t>
            </a:r>
          </a:p>
          <a:p>
            <a:r>
              <a:rPr lang="pl-PL" smtClean="0"/>
              <a:t>a) przepisów prawnych dotyczących bezpieczeństwa i higieny pracy,</a:t>
            </a:r>
          </a:p>
          <a:p>
            <a:r>
              <a:rPr lang="pl-PL" smtClean="0"/>
              <a:t>b) analizy i oceny zagrożeń oraz metod oceny ryzyka związanego z tymi zagrożeniami,</a:t>
            </a:r>
          </a:p>
          <a:p>
            <a:r>
              <a:rPr lang="pl-PL" smtClean="0"/>
              <a:t>c) organizacji i metod kształtowania bezpiecznych i higienicznych warunków pracy,</a:t>
            </a:r>
          </a:p>
          <a:p>
            <a:r>
              <a:rPr lang="pl-PL" smtClean="0"/>
              <a:t>a także pomoc w rozwiązywaniu trudnych problemów z dziedziny bezpieczeństwa i higieny pracy.</a:t>
            </a:r>
          </a:p>
          <a:p>
            <a:r>
              <a:rPr lang="pl-PL" smtClean="0"/>
              <a:t>2. Uczestnicy szkolenia</a:t>
            </a:r>
          </a:p>
          <a:p>
            <a:r>
              <a:rPr lang="pl-PL" smtClean="0"/>
              <a:t>Szkolenie jest przeznaczone dla pracowników służby bezpieczeństwa i higieny pracy i osób</a:t>
            </a:r>
          </a:p>
          <a:p>
            <a:r>
              <a:rPr lang="pl-PL" smtClean="0"/>
              <a:t>wykonujących zadania tej służby.</a:t>
            </a:r>
          </a:p>
          <a:p>
            <a:r>
              <a:rPr lang="pl-PL" smtClean="0"/>
              <a:t>3. Sposób organizacji szkolenia</a:t>
            </a:r>
          </a:p>
          <a:p>
            <a:r>
              <a:rPr lang="pl-PL" smtClean="0"/>
              <a:t>Szkolenie powinno być zorganizowane w formie kursu lub seminarium albo samokształcenia</a:t>
            </a:r>
          </a:p>
          <a:p>
            <a:r>
              <a:rPr lang="pl-PL" smtClean="0"/>
              <a:t>kierowanego, z uwzględnieniem ćwiczeń oraz z wykorzystaniem odpowiednich pomocy</a:t>
            </a:r>
          </a:p>
          <a:p>
            <a:r>
              <a:rPr lang="pl-PL" smtClean="0"/>
              <a:t>dydaktycznych, w szczególności filmów, tablic, folii do wyświetlania informacji, programów</a:t>
            </a:r>
          </a:p>
          <a:p>
            <a:r>
              <a:rPr lang="pl-PL" smtClean="0"/>
              <a:t>komputerowych, materiałów do ćwiczeń. Uczestnicy szkolenia organizowanego w formie</a:t>
            </a:r>
          </a:p>
          <a:p>
            <a:r>
              <a:rPr lang="pl-PL" smtClean="0"/>
              <a:t>samokształcenia kierowanego powinni otrzymać materiały umożliwiające przyswojenie problematyki</a:t>
            </a:r>
          </a:p>
          <a:p>
            <a:r>
              <a:rPr lang="pl-PL" smtClean="0"/>
              <a:t>objętej programem szkolenia (np. skrypty, przepisy prawne, zestawy ćwiczeń z instrukcjami, zestawy</a:t>
            </a:r>
          </a:p>
          <a:p>
            <a:r>
              <a:rPr lang="pl-PL" smtClean="0"/>
              <a:t>pytań kontrolnych).</a:t>
            </a:r>
          </a:p>
          <a:p>
            <a:r>
              <a:rPr lang="pl-PL" smtClean="0"/>
              <a:t>4. Ramowy program szkolenia</a:t>
            </a:r>
          </a:p>
          <a:p>
            <a:r>
              <a:rPr lang="pl-PL" smtClean="0"/>
              <a:t>Lp.</a:t>
            </a:r>
          </a:p>
          <a:p>
            <a:r>
              <a:rPr lang="pl-PL" smtClean="0"/>
              <a:t>Temat szkolenia*)</a:t>
            </a:r>
          </a:p>
          <a:p>
            <a:r>
              <a:rPr lang="pl-PL" smtClean="0"/>
              <a:t>Liczba</a:t>
            </a:r>
          </a:p>
          <a:p>
            <a:r>
              <a:rPr lang="pl-PL" smtClean="0"/>
              <a:t>godzin**)</a:t>
            </a:r>
          </a:p>
          <a:p>
            <a:r>
              <a:rPr lang="pl-PL" smtClean="0"/>
              <a:t>1</a:t>
            </a:r>
          </a:p>
          <a:p>
            <a:r>
              <a:rPr lang="pl-PL" smtClean="0"/>
              <a:t>2</a:t>
            </a:r>
          </a:p>
          <a:p>
            <a:r>
              <a:rPr lang="pl-PL" smtClean="0"/>
              <a:t>3</a:t>
            </a:r>
          </a:p>
          <a:p>
            <a:r>
              <a:rPr lang="pl-PL" smtClean="0"/>
              <a:t>1</a:t>
            </a:r>
          </a:p>
          <a:p>
            <a:r>
              <a:rPr lang="pl-PL" smtClean="0"/>
              <a:t>Wybrane regulacje prawne z zakresu prawa pracy dotyczące bezpieczeństwa i</a:t>
            </a:r>
          </a:p>
          <a:p>
            <a:r>
              <a:rPr lang="pl-PL" smtClean="0"/>
              <a:t>higieny pracy, z omówieniem źródeł prawa międzynarodowego (dyrektyw WE,</a:t>
            </a:r>
          </a:p>
          <a:p>
            <a:r>
              <a:rPr lang="pl-PL" smtClean="0"/>
              <a:t>konwencji MOP):</a:t>
            </a:r>
          </a:p>
          <a:p>
            <a:r>
              <a:rPr lang="pl-PL" smtClean="0"/>
              <a:t>5</a:t>
            </a:r>
          </a:p>
          <a:p>
            <a:r>
              <a:rPr lang="pl-PL" smtClean="0"/>
              <a:t>a)przepisy dotyczące bezpieczeństwa i higieny pracy,</a:t>
            </a:r>
          </a:p>
          <a:p>
            <a:r>
              <a:rPr lang="pl-PL" smtClean="0"/>
              <a:t>b) przepisy dotyczące ochrony pracy kobiet i młodocianych,</a:t>
            </a:r>
          </a:p>
          <a:p>
            <a:r>
              <a:rPr lang="pl-PL" smtClean="0"/>
              <a:t>c) problemy związane z interpretacją niektórych przepisów</a:t>
            </a:r>
          </a:p>
          <a:p>
            <a:r>
              <a:rPr lang="pl-PL" smtClean="0"/>
              <a:t>2</a:t>
            </a:r>
          </a:p>
          <a:p>
            <a:r>
              <a:rPr lang="pl-PL" smtClean="0"/>
              <a:t>Problemy ergonomii w kształtowaniu warunków pracy</a:t>
            </a:r>
          </a:p>
          <a:p>
            <a:r>
              <a:rPr lang="pl-PL" smtClean="0"/>
              <a:t>2</a:t>
            </a:r>
          </a:p>
          <a:p>
            <a:r>
              <a:rPr lang="pl-PL" smtClean="0"/>
              <a:t>3</a:t>
            </a:r>
          </a:p>
          <a:p>
            <a:r>
              <a:rPr lang="pl-PL" smtClean="0"/>
              <a:t>Metody identyfikacji, analizy i oceny zagrożeń oraz oceny ryzyka związanego</a:t>
            </a:r>
          </a:p>
          <a:p>
            <a:r>
              <a:rPr lang="pl-PL" smtClean="0"/>
              <a:t>z tymi zagrożeniami:</a:t>
            </a:r>
          </a:p>
          <a:p>
            <a:r>
              <a:rPr lang="pl-PL" smtClean="0"/>
              <a:t>5</a:t>
            </a:r>
          </a:p>
          <a:p>
            <a:r>
              <a:rPr lang="pl-PL" smtClean="0"/>
              <a:t>a) zagrożenia wypadkowe,</a:t>
            </a:r>
          </a:p>
          <a:p>
            <a:r>
              <a:rPr lang="pl-PL" smtClean="0"/>
              <a:t>b) hałas i drgania mechaniczne,</a:t>
            </a:r>
          </a:p>
          <a:p>
            <a:r>
              <a:rPr lang="pl-PL" smtClean="0"/>
              <a:t>c) szkodliwe czynniki chemiczne oraz pyły,</a:t>
            </a:r>
          </a:p>
          <a:p>
            <a:r>
              <a:rPr lang="pl-PL" smtClean="0"/>
              <a:t>d) czynniki biologiczne,</a:t>
            </a:r>
          </a:p>
          <a:p>
            <a:r>
              <a:rPr lang="pl-PL" smtClean="0"/>
              <a:t>e) promieniowanie podczerwone, jonizujące, nadfioletowe,</a:t>
            </a:r>
          </a:p>
          <a:p>
            <a:r>
              <a:rPr lang="pl-PL" smtClean="0"/>
              <a:t>f) pola elektromagnetyczne,</a:t>
            </a:r>
          </a:p>
          <a:p>
            <a:r>
              <a:rPr lang="pl-PL" smtClean="0"/>
              <a:t>g) energia elektryczna i elektryczność statyczna,</a:t>
            </a:r>
          </a:p>
          <a:p>
            <a:r>
              <a:rPr lang="pl-PL" smtClean="0"/>
              <a:t>h) mikroklimat środowiska pracy,</a:t>
            </a:r>
          </a:p>
          <a:p>
            <a:r>
              <a:rPr lang="pl-PL" smtClean="0"/>
              <a:t>i) oświetlenie pomieszczeń pracy i stanowisk pracy,</a:t>
            </a:r>
          </a:p>
          <a:p>
            <a:r>
              <a:rPr lang="pl-PL" smtClean="0"/>
              <a:t>j) zagrożenia pożarowe i wybuchowe,</a:t>
            </a:r>
          </a:p>
          <a:p>
            <a:r>
              <a:rPr lang="pl-PL" smtClean="0"/>
              <a:t>k) zagrożenia w transporcie wewnątrzzakładowym oraz przy</a:t>
            </a:r>
          </a:p>
          <a:p>
            <a:r>
              <a:rPr lang="pl-PL" smtClean="0"/>
              <a:t>składowaniu materiałów</a:t>
            </a:r>
          </a:p>
          <a:p>
            <a:r>
              <a:rPr lang="pl-PL" smtClean="0"/>
              <a:t>4</a:t>
            </a:r>
          </a:p>
          <a:p>
            <a:r>
              <a:rPr lang="pl-PL" smtClean="0"/>
              <a:t>Metody likwidacji lub ograniczenia oddziaływania na pracowników czynników</a:t>
            </a:r>
          </a:p>
          <a:p>
            <a:r>
              <a:rPr lang="pl-PL" smtClean="0"/>
              <a:t>szkodliwych dla zdrowia, uciążliwych i niebezpiecznych występujących w</a:t>
            </a:r>
          </a:p>
          <a:p>
            <a:r>
              <a:rPr lang="pl-PL" smtClean="0"/>
              <a:t>procesach pracy</a:t>
            </a:r>
          </a:p>
          <a:p>
            <a:r>
              <a:rPr lang="pl-PL" smtClean="0"/>
              <a:t>4</a:t>
            </a:r>
          </a:p>
          <a:p>
            <a:r>
              <a:rPr lang="pl-PL" smtClean="0"/>
              <a:t>5</a:t>
            </a:r>
          </a:p>
          <a:p>
            <a:r>
              <a:rPr lang="pl-PL" smtClean="0"/>
              <a:t>Nowoczesne rozwiązania techniczno-organizacyjne wpływające na poprawę</a:t>
            </a:r>
          </a:p>
          <a:p>
            <a:r>
              <a:rPr lang="pl-PL" smtClean="0"/>
              <a:t>bezpieczeństwa i higieny pracy, w tym:</a:t>
            </a:r>
          </a:p>
          <a:p>
            <a:r>
              <a:rPr lang="pl-PL" smtClean="0"/>
              <a:t>2</a:t>
            </a:r>
          </a:p>
          <a:p>
            <a:r>
              <a:rPr lang="pl-PL" smtClean="0"/>
              <a:t>- urządzenia wentylacyjno-klimatyzacyjne,</a:t>
            </a:r>
          </a:p>
          <a:p>
            <a:r>
              <a:rPr lang="pl-PL" smtClean="0"/>
              <a:t>- urządzenia zabezpieczające,</a:t>
            </a:r>
          </a:p>
          <a:p>
            <a:r>
              <a:rPr lang="pl-PL" smtClean="0"/>
              <a:t>- środki ochrony indywidualnej</a:t>
            </a:r>
          </a:p>
          <a:p>
            <a:r>
              <a:rPr lang="pl-PL" smtClean="0"/>
              <a:t>6</a:t>
            </a:r>
          </a:p>
          <a:p>
            <a:r>
              <a:rPr lang="pl-PL" smtClean="0"/>
              <a:t>Ustalanie okoliczności i przyczyn wypadków przy pracy (z uwzględnieniem</a:t>
            </a:r>
          </a:p>
          <a:p>
            <a:r>
              <a:rPr lang="pl-PL" smtClean="0"/>
              <a:t>programów komputerowych)</a:t>
            </a:r>
          </a:p>
          <a:p>
            <a:r>
              <a:rPr lang="pl-PL" smtClean="0"/>
              <a:t>4 (w tym 2</a:t>
            </a:r>
          </a:p>
          <a:p>
            <a:r>
              <a:rPr lang="pl-PL" smtClean="0"/>
              <a:t>ćwiczeń)</a:t>
            </a:r>
          </a:p>
          <a:p>
            <a:r>
              <a:rPr lang="pl-PL" smtClean="0"/>
              <a:t>7</a:t>
            </a:r>
          </a:p>
          <a:p>
            <a:r>
              <a:rPr lang="pl-PL" smtClean="0"/>
              <a:t>Analiza przyczyn wybranych wypadków przy pracy i związana z nimi profilaktyka</a:t>
            </a:r>
          </a:p>
          <a:p>
            <a:r>
              <a:rPr lang="pl-PL" smtClean="0"/>
              <a:t>2</a:t>
            </a:r>
          </a:p>
          <a:p>
            <a:r>
              <a:rPr lang="pl-PL" smtClean="0"/>
              <a:t>8</a:t>
            </a:r>
          </a:p>
          <a:p>
            <a:r>
              <a:rPr lang="pl-PL" smtClean="0"/>
              <a:t>Nowoczesne metody pracy służby bhp</a:t>
            </a:r>
          </a:p>
          <a:p>
            <a:r>
              <a:rPr lang="pl-PL" smtClean="0"/>
              <a:t>2</a:t>
            </a:r>
          </a:p>
          <a:p>
            <a:r>
              <a:rPr lang="pl-PL" smtClean="0"/>
              <a:t>9</a:t>
            </a:r>
          </a:p>
          <a:p>
            <a:r>
              <a:rPr lang="pl-PL" smtClean="0"/>
              <a:t>Nowoczesne metody szkolenia w zakresie bezpieczeństwa i higieny pracy</a:t>
            </a:r>
          </a:p>
          <a:p>
            <a:r>
              <a:rPr lang="pl-PL" smtClean="0"/>
              <a:t>3 (w tym 2</a:t>
            </a:r>
          </a:p>
          <a:p>
            <a:r>
              <a:rPr lang="pl-PL" smtClean="0"/>
              <a:t>ćwiczeń)</a:t>
            </a:r>
          </a:p>
          <a:p>
            <a:r>
              <a:rPr lang="pl-PL" smtClean="0"/>
              <a:t>10</a:t>
            </a:r>
          </a:p>
          <a:p>
            <a:r>
              <a:rPr lang="pl-PL" smtClean="0"/>
              <a:t>Zasady postępowania w razie wypadku w czasie pracy i w sytuacjach zagrożeń</a:t>
            </a:r>
          </a:p>
          <a:p>
            <a:r>
              <a:rPr lang="pl-PL" smtClean="0"/>
              <a:t>(np. pożaru, awarii), w tym zasady udzielania pierwszej pomocy w razie wypadku</a:t>
            </a:r>
          </a:p>
          <a:p>
            <a:r>
              <a:rPr lang="pl-PL" smtClean="0"/>
              <a:t>1</a:t>
            </a:r>
          </a:p>
          <a:p>
            <a:r>
              <a:rPr lang="pl-PL" smtClean="0"/>
              <a:t>11</a:t>
            </a:r>
          </a:p>
          <a:p>
            <a:r>
              <a:rPr lang="pl-PL" smtClean="0"/>
              <a:t>Problemy ochrony przeciwpożarowej oraz ochrony środowiska naturalnego</a:t>
            </a:r>
          </a:p>
          <a:p>
            <a:r>
              <a:rPr lang="pl-PL" smtClean="0"/>
              <a:t>2</a:t>
            </a:r>
          </a:p>
          <a:p>
            <a:r>
              <a:rPr lang="pl-PL" smtClean="0"/>
              <a:t>Razem:</a:t>
            </a:r>
          </a:p>
          <a:p>
            <a:r>
              <a:rPr lang="pl-PL" smtClean="0"/>
              <a:t>minimum 32</a:t>
            </a:r>
          </a:p>
          <a:p>
            <a:r>
              <a:rPr lang="pl-PL" smtClean="0"/>
              <a:t>(w tym 4</a:t>
            </a:r>
          </a:p>
          <a:p>
            <a:r>
              <a:rPr lang="pl-PL" smtClean="0"/>
              <a:t>ćwiczeń)</a:t>
            </a:r>
          </a:p>
          <a:p>
            <a:r>
              <a:rPr lang="pl-PL" smtClean="0"/>
              <a:t>*) Szczegółowy program szkolenia powinien uwzględniać przepisy dotyczące przemysłu (działalności), z</a:t>
            </a:r>
          </a:p>
          <a:p>
            <a:r>
              <a:rPr lang="pl-PL" smtClean="0"/>
              <a:t>którego wywodzą się uczestnicy szkolenia.</a:t>
            </a:r>
          </a:p>
          <a:p>
            <a:r>
              <a:rPr lang="pl-PL" smtClean="0"/>
              <a:t>**) W godzinach lekcyjnych trwających 45 minut.</a:t>
            </a:r>
          </a:p>
          <a:p>
            <a:r>
              <a:rPr lang="pl-PL" b="1" smtClean="0"/>
              <a:t>VIII. Ramowy program szkolenia okresowego pracowników administracyjno-biurowych i innych, o</a:t>
            </a:r>
          </a:p>
          <a:p>
            <a:r>
              <a:rPr lang="pl-PL" b="1" smtClean="0"/>
              <a:t>których mowa w § 14 ust. 2 pkt 5 rozporządzenia</a:t>
            </a:r>
          </a:p>
          <a:p>
            <a:r>
              <a:rPr lang="pl-PL" smtClean="0"/>
              <a:t>1. Cel szkolenia</a:t>
            </a:r>
          </a:p>
          <a:p>
            <a:r>
              <a:rPr lang="pl-PL" smtClean="0"/>
              <a:t>Celem szkolenia jest aktualizacja i uzupełnienie wiedzy i umiejętności w szczególności z zakresu:</a:t>
            </a:r>
          </a:p>
          <a:p>
            <a:r>
              <a:rPr lang="pl-PL" smtClean="0"/>
              <a:t>a) oceny zagrożeń związanych z wykonywaną pracą,</a:t>
            </a:r>
          </a:p>
          <a:p>
            <a:r>
              <a:rPr lang="pl-PL" smtClean="0"/>
              <a:t>b) metod ochrony przed zagrożeniami dla zdrowia i bezpieczeństwa pracowników,</a:t>
            </a:r>
          </a:p>
          <a:p>
            <a:r>
              <a:rPr lang="pl-PL" smtClean="0"/>
              <a:t>c) kształtowania warunków pracy w sposób zgodny z przepisami i zasadami bezpieczeństwa i higieny</a:t>
            </a:r>
          </a:p>
          <a:p>
            <a:r>
              <a:rPr lang="pl-PL" smtClean="0"/>
              <a:t>pracy,</a:t>
            </a:r>
          </a:p>
          <a:p>
            <a:r>
              <a:rPr lang="pl-PL" smtClean="0"/>
              <a:t>d) postępowania w razie wypadku oraz w sytuacjach awaryjnych.</a:t>
            </a:r>
          </a:p>
          <a:p>
            <a:r>
              <a:rPr lang="pl-PL" smtClean="0"/>
              <a:t>2. Uczestnicy szkolenia</a:t>
            </a:r>
          </a:p>
          <a:p>
            <a:r>
              <a:rPr lang="pl-PL" smtClean="0"/>
              <a:t>Szkolenie jest przeznaczone dla pracowników administracyjno-biurowych, w tym zatrudnionych przy</a:t>
            </a:r>
          </a:p>
          <a:p>
            <a:r>
              <a:rPr lang="pl-PL" smtClean="0"/>
              <a:t>obsłudze monitorów ekranowych, a także pracowników placówek służby zdrowia, szkół i innych</a:t>
            </a:r>
          </a:p>
          <a:p>
            <a:r>
              <a:rPr lang="pl-PL" smtClean="0"/>
              <a:t>placówek oświatowych, jednostek naukowo-badawczych i innych pracowników, których charakter</a:t>
            </a:r>
          </a:p>
          <a:p>
            <a:r>
              <a:rPr lang="pl-PL" smtClean="0"/>
              <a:t>pracy wiąże się z narażeniem na czynniki szkodliwe dla zdrowia, uciążliwe lub niebezpieczne albo z</a:t>
            </a:r>
          </a:p>
          <a:p>
            <a:r>
              <a:rPr lang="pl-PL" smtClean="0"/>
              <a:t>odpowiedzialnością w zakresie bezpieczeństwa i higieny pracy.</a:t>
            </a:r>
          </a:p>
          <a:p>
            <a:r>
              <a:rPr lang="pl-PL" smtClean="0"/>
              <a:t>3. Sposób organizacji szkolenia</a:t>
            </a:r>
          </a:p>
          <a:p>
            <a:r>
              <a:rPr lang="pl-PL" smtClean="0"/>
              <a:t>Szkolenie powinno być zorganizowane w formie seminarium lub kursu albo samokształcenia</a:t>
            </a:r>
          </a:p>
          <a:p>
            <a:r>
              <a:rPr lang="pl-PL" smtClean="0"/>
              <a:t>kierowanego - na podstawie szczegółowego programu opracowanego przez organizatora szkolenia.</a:t>
            </a:r>
          </a:p>
          <a:p>
            <a:r>
              <a:rPr lang="pl-PL" smtClean="0"/>
              <a:t>Podczas szkolenia konieczne jest stosowanie odpowiednich środków dydaktycznych, w szczególności</a:t>
            </a:r>
          </a:p>
          <a:p>
            <a:r>
              <a:rPr lang="pl-PL" smtClean="0"/>
              <a:t>filmów, tablic, folii do wyświetlania informacji.</a:t>
            </a:r>
          </a:p>
          <a:p>
            <a:r>
              <a:rPr lang="pl-PL" smtClean="0"/>
              <a:t>Uczestnicy szkolenia organizowanego w formie samokształcenia kierowanego powinni otrzymać</a:t>
            </a:r>
          </a:p>
          <a:p>
            <a:r>
              <a:rPr lang="pl-PL" smtClean="0"/>
              <a:t>odpowiednie materiały umożliwiające przyswojenie wiadomości i umiejętności objętych programem</a:t>
            </a:r>
          </a:p>
          <a:p>
            <a:r>
              <a:rPr lang="pl-PL" smtClean="0"/>
              <a:t>szkolenia (np. skrypty, przepisy, zestawy pytań kontrolnych).</a:t>
            </a:r>
          </a:p>
          <a:p>
            <a:r>
              <a:rPr lang="pl-PL" smtClean="0"/>
              <a:t>4. Ramowy program szkolenia</a:t>
            </a:r>
          </a:p>
          <a:p>
            <a:r>
              <a:rPr lang="pl-PL" smtClean="0"/>
              <a:t>Lp.</a:t>
            </a:r>
          </a:p>
          <a:p>
            <a:r>
              <a:rPr lang="pl-PL" smtClean="0"/>
              <a:t>Temat szkolenia</a:t>
            </a:r>
          </a:p>
          <a:p>
            <a:r>
              <a:rPr lang="pl-PL" smtClean="0"/>
              <a:t>Liczba</a:t>
            </a:r>
          </a:p>
          <a:p>
            <a:r>
              <a:rPr lang="pl-PL" smtClean="0"/>
              <a:t>godzin*)</a:t>
            </a:r>
          </a:p>
          <a:p>
            <a:r>
              <a:rPr lang="pl-PL" smtClean="0"/>
              <a:t>1</a:t>
            </a:r>
          </a:p>
          <a:p>
            <a:r>
              <a:rPr lang="pl-PL" smtClean="0"/>
              <a:t>2</a:t>
            </a:r>
          </a:p>
          <a:p>
            <a:r>
              <a:rPr lang="pl-PL" smtClean="0"/>
              <a:t>3</a:t>
            </a:r>
          </a:p>
          <a:p>
            <a:r>
              <a:rPr lang="pl-PL" smtClean="0"/>
              <a:t>1</a:t>
            </a:r>
          </a:p>
          <a:p>
            <a:r>
              <a:rPr lang="pl-PL" smtClean="0"/>
              <a:t>Wybrane regulacje prawne z zakresu prawa pracy dotyczące bezpieczeństwa i</a:t>
            </a:r>
          </a:p>
          <a:p>
            <a:r>
              <a:rPr lang="pl-PL" smtClean="0"/>
              <a:t>higieny pracy, z uwzględnieniem:</a:t>
            </a:r>
          </a:p>
          <a:p>
            <a:r>
              <a:rPr lang="pl-PL" smtClean="0"/>
              <a:t>2</a:t>
            </a:r>
          </a:p>
          <a:p>
            <a:r>
              <a:rPr lang="pl-PL" smtClean="0"/>
              <a:t>a) praw i obowiązków pracowników i pracodawców w zakresie</a:t>
            </a:r>
          </a:p>
          <a:p>
            <a:r>
              <a:rPr lang="pl-PL" smtClean="0"/>
              <a:t>bezpieczeństwa i higieny pracy oraz odpowiedzialności za</a:t>
            </a:r>
          </a:p>
          <a:p>
            <a:r>
              <a:rPr lang="pl-PL" smtClean="0"/>
              <a:t>naruszenie przepisów i zasad bhp,</a:t>
            </a:r>
          </a:p>
          <a:p>
            <a:r>
              <a:rPr lang="pl-PL" smtClean="0"/>
              <a:t>b) ochrony pracy kobiet i młodocianych,</a:t>
            </a:r>
          </a:p>
          <a:p>
            <a:r>
              <a:rPr lang="pl-PL" smtClean="0"/>
              <a:t>c) wypadków przy pracy i chorób zawodowych oraz świadczeń z nimi</a:t>
            </a:r>
          </a:p>
          <a:p>
            <a:r>
              <a:rPr lang="pl-PL" smtClean="0"/>
              <a:t>związanych,</a:t>
            </a:r>
          </a:p>
          <a:p>
            <a:r>
              <a:rPr lang="pl-PL" smtClean="0"/>
              <a:t>d) profilaktycznej ochrony zdrowia pracowników</a:t>
            </a:r>
          </a:p>
          <a:p>
            <a:r>
              <a:rPr lang="pl-PL" smtClean="0"/>
              <a:t>2</a:t>
            </a:r>
          </a:p>
          <a:p>
            <a:r>
              <a:rPr lang="pl-PL" smtClean="0"/>
              <a:t>Postęp w zakresie oceny zagrożeń czynnikami występującymi w procesach pracy</a:t>
            </a:r>
          </a:p>
          <a:p>
            <a:r>
              <a:rPr lang="pl-PL" smtClean="0"/>
              <a:t>oraz w zakresie metod ochrony przed zagrożeniami dla zdrowia i życia</a:t>
            </a:r>
          </a:p>
          <a:p>
            <a:r>
              <a:rPr lang="pl-PL" smtClean="0"/>
              <a:t>pracowników</a:t>
            </a:r>
          </a:p>
          <a:p>
            <a:r>
              <a:rPr lang="pl-PL" smtClean="0"/>
              <a:t>2</a:t>
            </a:r>
          </a:p>
          <a:p>
            <a:r>
              <a:rPr lang="pl-PL" smtClean="0"/>
              <a:t>3</a:t>
            </a:r>
          </a:p>
          <a:p>
            <a:r>
              <a:rPr lang="pl-PL" smtClean="0"/>
              <a:t>Problemy związane z organizacją stanowisk pracy biurowej, z uwzględnieniem</a:t>
            </a:r>
          </a:p>
          <a:p>
            <a:r>
              <a:rPr lang="pl-PL" smtClean="0"/>
              <a:t>zasad ergonomii, w tym stanowisk wyposażonych w monitory ekranowe i inne</a:t>
            </a:r>
          </a:p>
          <a:p>
            <a:r>
              <a:rPr lang="pl-PL" smtClean="0"/>
              <a:t>urządzenia biurowe</a:t>
            </a:r>
          </a:p>
          <a:p>
            <a:r>
              <a:rPr lang="pl-PL" smtClean="0"/>
              <a:t>2</a:t>
            </a:r>
          </a:p>
          <a:p>
            <a:r>
              <a:rPr lang="pl-PL" smtClean="0"/>
              <a:t>4</a:t>
            </a:r>
          </a:p>
          <a:p>
            <a:r>
              <a:rPr lang="pl-PL" smtClean="0"/>
              <a:t>Postępowanie w razie wypadków i w sytuacjach zagrożeń (np. pożaru, awarii),</a:t>
            </a:r>
          </a:p>
          <a:p>
            <a:r>
              <a:rPr lang="pl-PL" smtClean="0"/>
              <a:t>w tym zasady udzielania pierwszej pomocy w razie wypadku</a:t>
            </a:r>
          </a:p>
          <a:p>
            <a:r>
              <a:rPr lang="pl-PL" smtClean="0"/>
              <a:t>2</a:t>
            </a:r>
          </a:p>
          <a:p>
            <a:r>
              <a:rPr lang="pl-PL" smtClean="0"/>
              <a:t>Razem:</a:t>
            </a:r>
          </a:p>
          <a:p>
            <a:r>
              <a:rPr lang="pl-PL" smtClean="0"/>
              <a:t>minimum 8</a:t>
            </a:r>
          </a:p>
          <a:p>
            <a:r>
              <a:rPr lang="pl-PL" smtClean="0"/>
              <a:t>*) W godzinach lekcyjnych trwających 45 minut.</a:t>
            </a:r>
          </a:p>
          <a:p>
            <a:r>
              <a:rPr lang="pl-PL" b="1" smtClean="0"/>
              <a:t>ZAŁĄCZNIK Nr 2</a:t>
            </a:r>
          </a:p>
          <a:p>
            <a:r>
              <a:rPr lang="pl-PL" smtClean="0"/>
              <a:t>WZÓR</a:t>
            </a:r>
          </a:p>
          <a:p>
            <a:r>
              <a:rPr lang="pl-PL" smtClean="0"/>
              <a:t>.................................</a:t>
            </a:r>
          </a:p>
          <a:p>
            <a:r>
              <a:rPr lang="pl-PL" smtClean="0"/>
              <a:t>(nazwa pracodawcy (pieczęć))</a:t>
            </a:r>
          </a:p>
          <a:p>
            <a:r>
              <a:rPr lang="pl-PL" b="1" smtClean="0"/>
              <a:t>KARTA SZKOLENIA WSTĘPNEGO W DZIEDZINIE BEZPIECZEŃSTWA I HIGIENY PRACY</a:t>
            </a:r>
          </a:p>
          <a:p>
            <a:r>
              <a:rPr lang="pl-PL" smtClean="0"/>
              <a:t>1. Imię i nazwisko osoby</a:t>
            </a:r>
          </a:p>
          <a:p>
            <a:r>
              <a:rPr lang="pl-PL" smtClean="0"/>
              <a:t>odbywającej szkolenie ........................................................</a:t>
            </a:r>
          </a:p>
          <a:p>
            <a:r>
              <a:rPr lang="pl-PL" smtClean="0"/>
              <a:t>2. Nazwa komórki organizacyjnej .................................................</a:t>
            </a:r>
          </a:p>
          <a:p>
            <a:r>
              <a:rPr lang="pl-PL" b="1" smtClean="0"/>
              <a:t>3. Instruktaż</a:t>
            </a:r>
          </a:p>
          <a:p>
            <a:r>
              <a:rPr lang="pl-PL" b="1" smtClean="0"/>
              <a:t>ogólny</a:t>
            </a:r>
          </a:p>
          <a:p>
            <a:r>
              <a:rPr lang="pl-PL" smtClean="0"/>
              <a:t>Instruktaż ogólny przeprowadził w dniu .............. r.</a:t>
            </a:r>
          </a:p>
          <a:p>
            <a:r>
              <a:rPr lang="pl-PL" smtClean="0"/>
              <a:t>...................................................</a:t>
            </a:r>
          </a:p>
          <a:p>
            <a:r>
              <a:rPr lang="pl-PL" smtClean="0"/>
              <a:t>(imię i nazwisko przeprowadzającego instruktaż)</a:t>
            </a:r>
          </a:p>
          <a:p>
            <a:r>
              <a:rPr lang="pl-PL" smtClean="0"/>
              <a:t>..............................................</a:t>
            </a:r>
          </a:p>
          <a:p>
            <a:r>
              <a:rPr lang="pl-PL" smtClean="0"/>
              <a:t>(podpis osoby, której udzielono instruktażu*)</a:t>
            </a:r>
          </a:p>
          <a:p>
            <a:r>
              <a:rPr lang="pl-PL" b="1" smtClean="0"/>
              <a:t>4. Instruktaż</a:t>
            </a:r>
          </a:p>
          <a:p>
            <a:r>
              <a:rPr lang="pl-PL" b="1" smtClean="0"/>
              <a:t>stanowiskowy</a:t>
            </a:r>
          </a:p>
          <a:p>
            <a:r>
              <a:rPr lang="pl-PL" smtClean="0"/>
              <a:t>1) Instruktaż stanowiskowy na stanowisku pracy ...................</a:t>
            </a:r>
          </a:p>
          <a:p>
            <a:r>
              <a:rPr lang="pl-PL" smtClean="0"/>
              <a:t>przeprowadził w dniach ........ r. ............................</a:t>
            </a:r>
          </a:p>
          <a:p>
            <a:r>
              <a:rPr lang="pl-PL" smtClean="0"/>
              <a:t>(imię i nazwisko</a:t>
            </a:r>
          </a:p>
          <a:p>
            <a:r>
              <a:rPr lang="pl-PL" smtClean="0"/>
              <a:t>przeprowadzającego instruktaż)</a:t>
            </a:r>
          </a:p>
          <a:p>
            <a:r>
              <a:rPr lang="pl-PL" smtClean="0"/>
              <a:t>Po przeprowadzeniu sprawdzianu wiadomości i umiejętności z zakresu wykonywania</a:t>
            </a:r>
          </a:p>
          <a:p>
            <a:r>
              <a:rPr lang="pl-PL" smtClean="0"/>
              <a:t>pracy zgodnie z przepisami i zasadami bezpieczeństwa i higieny pracy Pan(i)</a:t>
            </a:r>
          </a:p>
          <a:p>
            <a:r>
              <a:rPr lang="pl-PL" smtClean="0"/>
              <a:t>................ został(a) dopuszczony(a) do wykonywania pracy na stanowisku</a:t>
            </a:r>
          </a:p>
          <a:p>
            <a:r>
              <a:rPr lang="pl-PL" smtClean="0"/>
              <a:t>...................</a:t>
            </a:r>
          </a:p>
          <a:p>
            <a:r>
              <a:rPr lang="pl-PL" smtClean="0"/>
              <a:t>.............................. .............................</a:t>
            </a:r>
          </a:p>
          <a:p>
            <a:r>
              <a:rPr lang="pl-PL" smtClean="0"/>
              <a:t>(podpis osoby, której udzielono (data i podpis kierownika</a:t>
            </a:r>
          </a:p>
          <a:p>
            <a:r>
              <a:rPr lang="pl-PL" smtClean="0"/>
              <a:t>instruktażu*) komórki organizacyjnej)</a:t>
            </a:r>
          </a:p>
          <a:p>
            <a:r>
              <a:rPr lang="pl-PL" smtClean="0"/>
              <a:t>2)** Instruktaż stanowiskowy na stanowisku pracy ................</a:t>
            </a:r>
          </a:p>
          <a:p>
            <a:r>
              <a:rPr lang="pl-PL" smtClean="0"/>
              <a:t>przeprowadził w dniach ....... r. .........................</a:t>
            </a:r>
          </a:p>
          <a:p>
            <a:r>
              <a:rPr lang="pl-PL" smtClean="0"/>
              <a:t>(imię i nazwisko</a:t>
            </a:r>
          </a:p>
          <a:p>
            <a:r>
              <a:rPr lang="pl-PL" smtClean="0"/>
              <a:t>przeprowadzającego instruktaż)</a:t>
            </a:r>
          </a:p>
          <a:p>
            <a:r>
              <a:rPr lang="pl-PL" smtClean="0"/>
              <a:t>Po przeprowadzeniu sprawdzianu wiadomości i umiejętności z zakresu wykonywania</a:t>
            </a:r>
          </a:p>
          <a:p>
            <a:r>
              <a:rPr lang="pl-PL" smtClean="0"/>
              <a:t>pracy zgodnie z przepisami i zasadami bezpieczeństwa i higieny pracy Pan(i)</a:t>
            </a:r>
          </a:p>
          <a:p>
            <a:r>
              <a:rPr lang="pl-PL" smtClean="0"/>
              <a:t>............... został(a) dopuszczony(a) do wykonywania pracy na stanowisku</a:t>
            </a:r>
          </a:p>
          <a:p>
            <a:r>
              <a:rPr lang="pl-PL" smtClean="0"/>
              <a:t>.................</a:t>
            </a:r>
          </a:p>
          <a:p>
            <a:r>
              <a:rPr lang="pl-PL" smtClean="0"/>
              <a:t>................................ ...........................</a:t>
            </a:r>
          </a:p>
          <a:p>
            <a:r>
              <a:rPr lang="pl-PL" smtClean="0"/>
              <a:t>(podpis osoby, której udzielono (data i podpis kierownika</a:t>
            </a:r>
          </a:p>
          <a:p>
            <a:r>
              <a:rPr lang="pl-PL" smtClean="0"/>
              <a:t>instruktażu*) komórki organizacyjnej)</a:t>
            </a:r>
          </a:p>
          <a:p>
            <a:r>
              <a:rPr lang="pl-PL" smtClean="0"/>
              <a:t>* Podpis stanowi potwierdzenie odbycia instruktażu i zapoznania się z przepisami oraz zasadami</a:t>
            </a:r>
          </a:p>
          <a:p>
            <a:r>
              <a:rPr lang="pl-PL" smtClean="0"/>
              <a:t>bezpieczeństwa i higieny pracy dotyczącymi wykonywanych prac.</a:t>
            </a:r>
          </a:p>
          <a:p>
            <a:r>
              <a:rPr lang="pl-PL" smtClean="0"/>
              <a:t>** Wypełniać w przypadkach, o których mowa w § 11 ust. 1 pkt 2 i ust. 2 i 3 rozporządzenia Ministra</a:t>
            </a:r>
          </a:p>
          <a:p>
            <a:r>
              <a:rPr lang="pl-PL" smtClean="0"/>
              <a:t>Gospodarki i Pracy z dnia 27 lipca 2004 r. w sprawie szkolenia w dziedzinie bezpieczeństwa i higieny</a:t>
            </a:r>
          </a:p>
          <a:p>
            <a:r>
              <a:rPr lang="pl-PL" smtClean="0"/>
              <a:t>pracy.</a:t>
            </a:r>
          </a:p>
          <a:p>
            <a:r>
              <a:rPr lang="pl-PL" b="1" smtClean="0"/>
              <a:t>ZAŁĄCZNIK Nr 3</a:t>
            </a:r>
          </a:p>
          <a:p>
            <a:r>
              <a:rPr lang="pl-PL" smtClean="0"/>
              <a:t>WZÓR</a:t>
            </a:r>
          </a:p>
          <a:p>
            <a:r>
              <a:rPr lang="pl-PL" smtClean="0"/>
              <a:t>.............................. str. 1/2</a:t>
            </a:r>
          </a:p>
          <a:p>
            <a:r>
              <a:rPr lang="pl-PL" smtClean="0"/>
              <a:t>(nazwa organizatora szkolenia)</a:t>
            </a:r>
          </a:p>
          <a:p>
            <a:r>
              <a:rPr lang="pl-PL" b="1" smtClean="0"/>
              <a:t>ZAŚWIADCZENIE</a:t>
            </a:r>
          </a:p>
          <a:p>
            <a:r>
              <a:rPr lang="pl-PL" b="1" smtClean="0"/>
              <a:t>o ukończeniu szkolenia w dziedzinie bezpieczeństwa i higieny pracy</a:t>
            </a:r>
          </a:p>
          <a:p>
            <a:r>
              <a:rPr lang="pl-PL" smtClean="0"/>
              <a:t>Pan ..........................................................</a:t>
            </a:r>
          </a:p>
          <a:p>
            <a:r>
              <a:rPr lang="pl-PL" smtClean="0"/>
              <a:t>(imię (imiona) i nazwisko)</a:t>
            </a:r>
          </a:p>
          <a:p>
            <a:r>
              <a:rPr lang="pl-PL" smtClean="0"/>
              <a:t>urodzon... dnia ................... r. w .....................</a:t>
            </a:r>
          </a:p>
          <a:p>
            <a:r>
              <a:rPr lang="pl-PL" smtClean="0"/>
              <a:t>ukończył... ..................................................</a:t>
            </a:r>
          </a:p>
          <a:p>
            <a:r>
              <a:rPr lang="pl-PL" smtClean="0"/>
              <a:t>(pełna nazwa szkolenia (podać rodzaj szkolenia i</a:t>
            </a:r>
          </a:p>
          <a:p>
            <a:r>
              <a:rPr lang="pl-PL" smtClean="0"/>
              <a:t>grupę osób, dla których jest przeznaczone))</a:t>
            </a:r>
          </a:p>
          <a:p>
            <a:r>
              <a:rPr lang="pl-PL" smtClean="0"/>
              <a:t>zorganizowane w formie1) ............... przez ...............</a:t>
            </a:r>
          </a:p>
          <a:p>
            <a:r>
              <a:rPr lang="pl-PL" smtClean="0"/>
              <a:t>..............................................................</a:t>
            </a:r>
          </a:p>
          <a:p>
            <a:r>
              <a:rPr lang="pl-PL" smtClean="0"/>
              <a:t>(nazwa organizatora szkolenia)</a:t>
            </a:r>
          </a:p>
          <a:p>
            <a:r>
              <a:rPr lang="pl-PL" smtClean="0"/>
              <a:t>w okresie od dnia .......... r. do dnia ........... r.</a:t>
            </a:r>
          </a:p>
          <a:p>
            <a:r>
              <a:rPr lang="pl-PL" smtClean="0"/>
              <a:t>Celem szkolenia było .........................................</a:t>
            </a:r>
          </a:p>
          <a:p>
            <a:r>
              <a:rPr lang="pl-PL" smtClean="0"/>
              <a:t>..............................................................</a:t>
            </a:r>
          </a:p>
          <a:p>
            <a:r>
              <a:rPr lang="pl-PL" smtClean="0"/>
              <a:t>Zaświadczenie wydano na podstawie § 16 ust. 3 rozporządzenia</a:t>
            </a:r>
          </a:p>
          <a:p>
            <a:r>
              <a:rPr lang="pl-PL" smtClean="0"/>
              <a:t>Ministra Gospodarki i Pracy z dnia 27 lipca 2004 r. w sprawie</a:t>
            </a:r>
          </a:p>
          <a:p>
            <a:r>
              <a:rPr lang="pl-PL" smtClean="0"/>
              <a:t>szkolenia w dziedzinie bezpieczeństwa i higieny pracy (Dz. U.</a:t>
            </a:r>
          </a:p>
          <a:p>
            <a:r>
              <a:rPr lang="pl-PL" smtClean="0"/>
              <a:t>Nr 180, poz. 1860, z późn. zm.).</a:t>
            </a:r>
          </a:p>
          <a:p>
            <a:r>
              <a:rPr lang="pl-PL" smtClean="0"/>
              <a:t>............... dnia ................................. r.</a:t>
            </a:r>
          </a:p>
          <a:p>
            <a:r>
              <a:rPr lang="pl-PL" smtClean="0"/>
              <a:t>(miejscowość) (data wystawienia zaświadczenia)</a:t>
            </a:r>
          </a:p>
          <a:p>
            <a:r>
              <a:rPr lang="pl-PL" smtClean="0"/>
              <a:t>Nr zaświadczenia wg rejestru ..........</a:t>
            </a:r>
          </a:p>
          <a:p>
            <a:r>
              <a:rPr lang="pl-PL" smtClean="0"/>
              <a:t>....................................</a:t>
            </a:r>
          </a:p>
          <a:p>
            <a:r>
              <a:rPr lang="pl-PL" smtClean="0"/>
              <a:t>(pieczęć i podpis osoby upoważnionej</a:t>
            </a:r>
          </a:p>
          <a:p>
            <a:r>
              <a:rPr lang="pl-PL" smtClean="0"/>
              <a:t>przez organizatora szkolenia)</a:t>
            </a:r>
          </a:p>
          <a:p>
            <a:r>
              <a:rPr lang="pl-PL" smtClean="0"/>
              <a:t>str. 2/2</a:t>
            </a:r>
          </a:p>
          <a:p>
            <a:r>
              <a:rPr lang="pl-PL" smtClean="0"/>
              <a:t>Tematyka szkolenia</a:t>
            </a:r>
          </a:p>
          <a:p>
            <a:r>
              <a:rPr lang="pl-PL" smtClean="0"/>
              <a:t>Lp.</a:t>
            </a:r>
          </a:p>
          <a:p>
            <a:r>
              <a:rPr lang="pl-PL" smtClean="0"/>
              <a:t>Temat szkolenia</a:t>
            </a:r>
          </a:p>
          <a:p>
            <a:r>
              <a:rPr lang="pl-PL" smtClean="0"/>
              <a:t>Liczba godzin zajęć</a:t>
            </a:r>
          </a:p>
          <a:p>
            <a:r>
              <a:rPr lang="pl-PL" smtClean="0"/>
              <a:t>teoretycznych</a:t>
            </a:r>
          </a:p>
          <a:p>
            <a:r>
              <a:rPr lang="pl-PL" smtClean="0"/>
              <a:t>(wykładów)</a:t>
            </a:r>
          </a:p>
          <a:p>
            <a:r>
              <a:rPr lang="pl-PL" smtClean="0"/>
              <a:t>Liczba godzin zajęć</a:t>
            </a:r>
          </a:p>
          <a:p>
            <a:r>
              <a:rPr lang="pl-PL" smtClean="0"/>
              <a:t>praktycznych</a:t>
            </a:r>
          </a:p>
          <a:p>
            <a:r>
              <a:rPr lang="pl-PL" smtClean="0"/>
              <a:t>(ćwiczeń)</a:t>
            </a:r>
          </a:p>
          <a:p>
            <a:r>
              <a:rPr lang="pl-PL" smtClean="0"/>
              <a:t>Razem:</a:t>
            </a:r>
          </a:p>
          <a:p>
            <a:r>
              <a:rPr lang="pl-PL" smtClean="0"/>
              <a:t>______</a:t>
            </a:r>
          </a:p>
          <a:p>
            <a:r>
              <a:rPr lang="pl-PL" smtClean="0"/>
              <a:t>1) Wpisać nazwę formy szkolenia zgodnie z § 13 ust. 1 oraz § 15 ust. 1 i 2 rozporządzenia Ministra</a:t>
            </a:r>
          </a:p>
          <a:p>
            <a:r>
              <a:rPr lang="pl-PL" smtClean="0"/>
              <a:t>Gospodarki i Pracy z dnia 27 lipca 2004 r. w sprawie szkolenia w dziedzinie bezpieczeństwa i higieny</a:t>
            </a:r>
          </a:p>
          <a:p>
            <a:r>
              <a:rPr lang="pl-PL" smtClean="0"/>
              <a:t>pracy (Dz. U. Nr 180, poz. 1860, z późn. zm.).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6"/>
          <p:cNvSpPr>
            <a:spLocks noGrp="1" noChangeArrowheads="1"/>
          </p:cNvSpPr>
          <p:nvPr>
            <p:ph type="body" idx="1"/>
          </p:nvPr>
        </p:nvSpPr>
        <p:spPr>
          <a:noFill/>
          <a:ln/>
        </p:spPr>
        <p:txBody>
          <a:bodyPr/>
          <a:lstStyle/>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6"/>
          <p:cNvSpPr>
            <a:spLocks noGrp="1" noChangeArrowheads="1"/>
          </p:cNvSpPr>
          <p:nvPr>
            <p:ph type="body" idx="1"/>
          </p:nvPr>
        </p:nvSpPr>
        <p:spPr>
          <a:noFill/>
          <a:ln/>
        </p:spPr>
        <p:txBody>
          <a:bodyPr/>
          <a:lstStyle/>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6"/>
          <p:cNvSpPr>
            <a:spLocks noGrp="1" noChangeArrowheads="1"/>
          </p:cNvSpPr>
          <p:nvPr>
            <p:ph type="body" idx="1"/>
          </p:nvPr>
        </p:nvSpPr>
        <p:spPr>
          <a:noFill/>
          <a:ln/>
        </p:spPr>
        <p:txBody>
          <a:bodyPr/>
          <a:lstStyle/>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6"/>
          <p:cNvSpPr>
            <a:spLocks noGrp="1" noChangeArrowheads="1"/>
          </p:cNvSpPr>
          <p:nvPr>
            <p:ph type="body" idx="1"/>
          </p:nvPr>
        </p:nvSpPr>
        <p:spPr>
          <a:noFill/>
          <a:ln/>
        </p:spPr>
        <p:txBody>
          <a:bodyPr/>
          <a:lstStyle/>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6"/>
          <p:cNvSpPr>
            <a:spLocks noGrp="1" noChangeArrowheads="1"/>
          </p:cNvSpPr>
          <p:nvPr>
            <p:ph type="body" idx="1"/>
          </p:nvPr>
        </p:nvSpPr>
        <p:spPr>
          <a:noFill/>
          <a:ln/>
        </p:spPr>
        <p:txBody>
          <a:bodyPr/>
          <a:lstStyle/>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12"/>
          <p:cNvSpPr>
            <a:spLocks noGrp="1" noChangeArrowheads="1"/>
          </p:cNvSpPr>
          <p:nvPr>
            <p:ph type="ftr" sz="quarter" idx="4"/>
          </p:nvPr>
        </p:nvSpPr>
        <p:spPr>
          <a:noFill/>
        </p:spPr>
        <p:txBody>
          <a:bodyPr/>
          <a:lstStyle/>
          <a:p>
            <a:r>
              <a:rPr lang="pl-PL" smtClean="0">
                <a:latin typeface="Tahoma" pitchFamily="34" charset="0"/>
              </a:rPr>
              <a:t>bhpoz.pl</a:t>
            </a:r>
          </a:p>
        </p:txBody>
      </p:sp>
      <p:sp>
        <p:nvSpPr>
          <p:cNvPr id="166915" name="Rectangle 13"/>
          <p:cNvSpPr>
            <a:spLocks noGrp="1" noChangeArrowheads="1"/>
          </p:cNvSpPr>
          <p:nvPr>
            <p:ph type="sldNum" sz="quarter" idx="5"/>
          </p:nvPr>
        </p:nvSpPr>
        <p:spPr>
          <a:noFill/>
        </p:spPr>
        <p:txBody>
          <a:bodyPr/>
          <a:lstStyle/>
          <a:p>
            <a:fld id="{0FC4047F-2770-4431-894C-9A0106CCE145}" type="slidenum">
              <a:rPr lang="pl-PL" smtClean="0">
                <a:latin typeface="Tahoma" pitchFamily="34" charset="0"/>
              </a:rPr>
              <a:pPr/>
              <a:t>27</a:t>
            </a:fld>
            <a:endParaRPr lang="pl-PL" smtClean="0">
              <a:latin typeface="Tahoma" pitchFamily="34" charset="0"/>
            </a:endParaRPr>
          </a:p>
        </p:txBody>
      </p:sp>
      <p:sp>
        <p:nvSpPr>
          <p:cNvPr id="166916" name="Rectangle 2"/>
          <p:cNvSpPr>
            <a:spLocks noGrp="1" noRot="1" noChangeAspect="1" noChangeArrowheads="1" noTextEdit="1"/>
          </p:cNvSpPr>
          <p:nvPr>
            <p:ph type="sldImg"/>
          </p:nvPr>
        </p:nvSpPr>
        <p:spPr>
          <a:xfrm>
            <a:off x="2981325" y="514350"/>
            <a:ext cx="3714750" cy="2571750"/>
          </a:xfrm>
          <a:ln/>
        </p:spPr>
      </p:sp>
      <p:sp>
        <p:nvSpPr>
          <p:cNvPr id="166917" name="Rectangle 3"/>
          <p:cNvSpPr>
            <a:spLocks noGrp="1" noChangeArrowheads="1"/>
          </p:cNvSpPr>
          <p:nvPr>
            <p:ph type="body" idx="1"/>
          </p:nvPr>
        </p:nvSpPr>
        <p:spPr>
          <a:xfrm>
            <a:off x="966788" y="3257550"/>
            <a:ext cx="7731125" cy="3086100"/>
          </a:xfrm>
          <a:noFill/>
          <a:ln/>
        </p:spPr>
        <p:txBody>
          <a:bodyPr/>
          <a:lstStyle/>
          <a:p>
            <a:r>
              <a:rPr lang="pl-PL" smtClean="0">
                <a:solidFill>
                  <a:schemeClr val="tx2"/>
                </a:solidFill>
              </a:rPr>
              <a:t>Podst.prawana:</a:t>
            </a:r>
          </a:p>
          <a:p>
            <a:r>
              <a:rPr lang="pl-PL" b="1" smtClean="0">
                <a:solidFill>
                  <a:schemeClr val="tx2"/>
                </a:solidFill>
              </a:rPr>
              <a:t>Ustawa o świadczeniach pieniężnych z ubezpieczenia społecznego w razie choroby i macierzyństwa  (Dz.U. Nr 60, poz.636,  z dnia 02.07.1999r.,  z późn. zm.).</a:t>
            </a:r>
          </a:p>
          <a:p>
            <a:r>
              <a:rPr lang="pl-PL" b="1" smtClean="0">
                <a:solidFill>
                  <a:schemeClr val="tx2"/>
                </a:solidFill>
              </a:rPr>
              <a:t>Ustawa o emeryturach i rentach z Funduszu Ubezpieczeń Społecznych (Dz.U. Nr 162, poz.1118  z dnia 17.12.1998r.,  z późn. zm.).</a:t>
            </a:r>
          </a:p>
          <a:p>
            <a:r>
              <a:rPr lang="pl-PL" b="1" smtClean="0">
                <a:solidFill>
                  <a:schemeClr val="tx2"/>
                </a:solidFill>
              </a:rPr>
              <a:t>Rozporządzenie Ministra Pracy i Polityki Społecznej z dnia 24 grudnia 2002r. w sprawie szczegółowych zasad oraz trybu uznawania zdarzenia za wypadek w drodze do pracy lub z pracy, sposobu jego dokumentowania, wzoru karty wypadku w drodze do pracy lub z pracy oraz terminu  jej sporządzenia (Dz.U. Nr 237, poz 2015, z dnia 30.12.2002r ).</a:t>
            </a:r>
          </a:p>
          <a:p>
            <a:endParaRPr lang="pl-PL" smtClean="0"/>
          </a:p>
          <a:p>
            <a:endParaRPr lang="pl-PL"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12"/>
          <p:cNvSpPr>
            <a:spLocks noGrp="1" noChangeArrowheads="1"/>
          </p:cNvSpPr>
          <p:nvPr>
            <p:ph type="ftr" sz="quarter" idx="4"/>
          </p:nvPr>
        </p:nvSpPr>
        <p:spPr>
          <a:noFill/>
        </p:spPr>
        <p:txBody>
          <a:bodyPr/>
          <a:lstStyle/>
          <a:p>
            <a:r>
              <a:rPr lang="pl-PL" smtClean="0">
                <a:latin typeface="Tahoma" pitchFamily="34" charset="0"/>
              </a:rPr>
              <a:t>bhpoz.pl</a:t>
            </a:r>
          </a:p>
        </p:txBody>
      </p:sp>
      <p:sp>
        <p:nvSpPr>
          <p:cNvPr id="167939" name="Rectangle 13"/>
          <p:cNvSpPr>
            <a:spLocks noGrp="1" noChangeArrowheads="1"/>
          </p:cNvSpPr>
          <p:nvPr>
            <p:ph type="sldNum" sz="quarter" idx="5"/>
          </p:nvPr>
        </p:nvSpPr>
        <p:spPr>
          <a:noFill/>
        </p:spPr>
        <p:txBody>
          <a:bodyPr/>
          <a:lstStyle/>
          <a:p>
            <a:fld id="{D8BF5B87-21B6-4CE5-B7C2-4B9370AE100C}" type="slidenum">
              <a:rPr lang="pl-PL" smtClean="0">
                <a:latin typeface="Tahoma" pitchFamily="34" charset="0"/>
              </a:rPr>
              <a:pPr/>
              <a:t>28</a:t>
            </a:fld>
            <a:endParaRPr lang="pl-PL" smtClean="0">
              <a:latin typeface="Tahoma" pitchFamily="34" charset="0"/>
            </a:endParaRPr>
          </a:p>
        </p:txBody>
      </p:sp>
      <p:sp>
        <p:nvSpPr>
          <p:cNvPr id="167940" name="Rectangle 2"/>
          <p:cNvSpPr>
            <a:spLocks noGrp="1" noRot="1" noChangeAspect="1" noChangeArrowheads="1" noTextEdit="1"/>
          </p:cNvSpPr>
          <p:nvPr>
            <p:ph type="sldImg"/>
          </p:nvPr>
        </p:nvSpPr>
        <p:spPr>
          <a:xfrm>
            <a:off x="2981325" y="514350"/>
            <a:ext cx="3714750" cy="2571750"/>
          </a:xfrm>
          <a:ln/>
        </p:spPr>
      </p:sp>
      <p:sp>
        <p:nvSpPr>
          <p:cNvPr id="167941" name="Rectangle 3"/>
          <p:cNvSpPr>
            <a:spLocks noGrp="1" noChangeArrowheads="1"/>
          </p:cNvSpPr>
          <p:nvPr>
            <p:ph type="body" idx="1"/>
          </p:nvPr>
        </p:nvSpPr>
        <p:spPr>
          <a:xfrm>
            <a:off x="966788" y="3257550"/>
            <a:ext cx="7731125" cy="3086100"/>
          </a:xfrm>
          <a:noFill/>
          <a:ln/>
        </p:spPr>
        <p:txBody>
          <a:bodyPr/>
          <a:lstStyle/>
          <a:p>
            <a:r>
              <a:rPr lang="pl-PL" smtClean="0">
                <a:solidFill>
                  <a:schemeClr val="tx2"/>
                </a:solidFill>
              </a:rPr>
              <a:t>Podst.prawana:</a:t>
            </a:r>
          </a:p>
          <a:p>
            <a:r>
              <a:rPr lang="pl-PL" b="1" smtClean="0">
                <a:solidFill>
                  <a:schemeClr val="tx2"/>
                </a:solidFill>
              </a:rPr>
              <a:t>Ustawa o świadczeniach pieniężnych z ubezpieczenia społecznego w razie choroby i macierzyństwa  (Dz.U. Nr 60, poz.636,  z dnia 02.07.1999r.,  z późn. zm.).</a:t>
            </a:r>
          </a:p>
          <a:p>
            <a:r>
              <a:rPr lang="pl-PL" b="1" smtClean="0">
                <a:solidFill>
                  <a:schemeClr val="tx2"/>
                </a:solidFill>
              </a:rPr>
              <a:t>Ustawa o emeryturach i rentach z Funduszu Ubezpieczeń Społecznych (Dz.U. Nr 162, poz.1118  z dnia 17.12.1998r.,  z późn. zm.).</a:t>
            </a:r>
          </a:p>
          <a:p>
            <a:r>
              <a:rPr lang="pl-PL" b="1" smtClean="0">
                <a:solidFill>
                  <a:schemeClr val="tx2"/>
                </a:solidFill>
              </a:rPr>
              <a:t>Rozporządzenie Ministra Pracy i Polityki Społecznej z dnia 24 grudnia 2002r. w sprawie szczegółowych zasad oraz trybu uznawania zdarzenia za wypadek w drodze do pracy lub z pracy, sposobu jego dokumentowania, wzoru karty wypadku w drodze do pracy lub z pracy oraz terminu  jej sporządzenia (Dz.U. Nr 237, poz 2015, z dnia 30.12.2002r ).</a:t>
            </a:r>
          </a:p>
          <a:p>
            <a:endParaRPr lang="pl-PL" smtClean="0"/>
          </a:p>
          <a:p>
            <a:endParaRPr lang="pl-PL"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ymbol zastępczy obrazu slajdu 1"/>
          <p:cNvSpPr>
            <a:spLocks noGrp="1" noRot="1" noChangeAspect="1" noTextEdit="1"/>
          </p:cNvSpPr>
          <p:nvPr>
            <p:ph type="sldImg"/>
          </p:nvPr>
        </p:nvSpPr>
        <p:spPr>
          <a:ln/>
        </p:spPr>
      </p:sp>
      <p:sp>
        <p:nvSpPr>
          <p:cNvPr id="168963" name="Symbol zastępczy notatek 2"/>
          <p:cNvSpPr>
            <a:spLocks noGrp="1"/>
          </p:cNvSpPr>
          <p:nvPr>
            <p:ph type="body" idx="1"/>
          </p:nvPr>
        </p:nvSpPr>
        <p:spPr>
          <a:noFill/>
          <a:ln/>
        </p:spPr>
        <p:txBody>
          <a:bodyPr/>
          <a:lstStyle/>
          <a:p>
            <a:r>
              <a:rPr lang="pl-PL" u="sng" smtClean="0"/>
              <a:t>Podstawy prawne:</a:t>
            </a:r>
            <a:endParaRPr lang="pl-PL" b="1" smtClean="0"/>
          </a:p>
          <a:p>
            <a:r>
              <a:rPr lang="pl-PL" b="1" i="1" smtClean="0"/>
              <a:t>Kodeks Pracy.</a:t>
            </a:r>
            <a:endParaRPr lang="pl-PL" b="1" smtClean="0"/>
          </a:p>
          <a:p>
            <a:r>
              <a:rPr lang="pl-PL" b="1" i="1" smtClean="0"/>
              <a:t>Ustawa z dn. 30 października 2002r. o ubezpieczeniu społecznym z tytułu wypadków przy i chorób zawodowych (Dz. U. Nr 199, poz.1673).</a:t>
            </a:r>
            <a:endParaRPr lang="pl-PL" b="1" smtClean="0"/>
          </a:p>
          <a:p>
            <a:r>
              <a:rPr lang="pl-PL" b="1" i="1" smtClean="0"/>
              <a:t>Ustawa z dn. 30 października 2002r. o zaopatrzeniu z tytułu wypadków lub chorób zawodowych w szczególnych okolicznościach (Dz. U. Nr 199, poz.1674).</a:t>
            </a:r>
            <a:endParaRPr lang="pl-PL" b="1" smtClean="0"/>
          </a:p>
          <a:p>
            <a:r>
              <a:rPr lang="pl-PL" b="1" i="1" smtClean="0"/>
              <a:t>Rozporządzenie Rady Ministrów z dnia 30 lipca 2002r. w sprawie wykazu chorób zawodowych, szczególnych zasad postępowania w sprawach zgłoszenia podejrzenia, rozpoznania i stwierdzenia chorób zawodowych oraz podmiotów właściwych w tych sprawach (Dz. U. Nr 132, poz.1115).</a:t>
            </a:r>
            <a:endParaRPr lang="pl-PL" b="1" smtClean="0"/>
          </a:p>
          <a:p>
            <a:r>
              <a:rPr lang="pl-PL" b="1" i="1" smtClean="0"/>
              <a:t>Rozporządzenie Ministra Zdrowia z dnia 1sierpnia 2002r. w sprawie sposobu dokumentowania chorób zawodowych i skutków tych chorób (Dz. U. Nr 132, poz. 1121).</a:t>
            </a:r>
            <a:endParaRPr lang="pl-PL" b="1" smtClean="0"/>
          </a:p>
          <a:p>
            <a:r>
              <a:rPr lang="pl-PL" b="1" smtClean="0"/>
              <a:t> </a:t>
            </a:r>
          </a:p>
          <a:p>
            <a:r>
              <a:rPr lang="pl-PL" b="1" smtClean="0"/>
              <a:t> </a:t>
            </a:r>
          </a:p>
          <a:p>
            <a:endParaRPr lang="pl-PL" smtClean="0"/>
          </a:p>
        </p:txBody>
      </p:sp>
      <p:sp>
        <p:nvSpPr>
          <p:cNvPr id="168964" name="Symbol zastępczy stopki 3"/>
          <p:cNvSpPr>
            <a:spLocks noGrp="1"/>
          </p:cNvSpPr>
          <p:nvPr>
            <p:ph type="ftr" sz="quarter" idx="4"/>
          </p:nvPr>
        </p:nvSpPr>
        <p:spPr>
          <a:noFill/>
        </p:spPr>
        <p:txBody>
          <a:bodyPr/>
          <a:lstStyle/>
          <a:p>
            <a:r>
              <a:rPr lang="pl-PL" smtClean="0">
                <a:latin typeface="Tahoma" pitchFamily="34" charset="0"/>
              </a:rPr>
              <a:t>bhpoz.pl</a:t>
            </a:r>
          </a:p>
        </p:txBody>
      </p:sp>
      <p:sp>
        <p:nvSpPr>
          <p:cNvPr id="168965" name="Symbol zastępczy numeru slajdu 4"/>
          <p:cNvSpPr>
            <a:spLocks noGrp="1"/>
          </p:cNvSpPr>
          <p:nvPr>
            <p:ph type="sldNum" sz="quarter" idx="5"/>
          </p:nvPr>
        </p:nvSpPr>
        <p:spPr>
          <a:noFill/>
        </p:spPr>
        <p:txBody>
          <a:bodyPr/>
          <a:lstStyle/>
          <a:p>
            <a:fld id="{593BB827-B824-44FA-9C63-247A45DEAD64}" type="slidenum">
              <a:rPr lang="pl-PL" smtClean="0">
                <a:latin typeface="Tahoma" pitchFamily="34" charset="0"/>
              </a:rPr>
              <a:pPr/>
              <a:t>29</a:t>
            </a:fld>
            <a:endParaRPr lang="pl-PL" smtClean="0">
              <a:latin typeface="Tahoma"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2"/>
          <p:cNvSpPr>
            <a:spLocks noGrp="1" noChangeArrowheads="1"/>
          </p:cNvSpPr>
          <p:nvPr>
            <p:ph type="ftr" sz="quarter" idx="4"/>
          </p:nvPr>
        </p:nvSpPr>
        <p:spPr>
          <a:noFill/>
        </p:spPr>
        <p:txBody>
          <a:bodyPr/>
          <a:lstStyle/>
          <a:p>
            <a:r>
              <a:rPr lang="pl-PL" smtClean="0">
                <a:latin typeface="Tahoma" pitchFamily="34" charset="0"/>
              </a:rPr>
              <a:t>bhpoz.pl</a:t>
            </a:r>
          </a:p>
        </p:txBody>
      </p:sp>
      <p:sp>
        <p:nvSpPr>
          <p:cNvPr id="55299" name="Rectangle 13"/>
          <p:cNvSpPr>
            <a:spLocks noGrp="1" noChangeArrowheads="1"/>
          </p:cNvSpPr>
          <p:nvPr>
            <p:ph type="sldNum" sz="quarter" idx="5"/>
          </p:nvPr>
        </p:nvSpPr>
        <p:spPr>
          <a:noFill/>
        </p:spPr>
        <p:txBody>
          <a:bodyPr/>
          <a:lstStyle/>
          <a:p>
            <a:fld id="{C37846C6-8DC0-44B4-BE1A-16B8A1991F9A}" type="slidenum">
              <a:rPr lang="pl-PL" smtClean="0">
                <a:latin typeface="Tahoma" pitchFamily="34" charset="0"/>
              </a:rPr>
              <a:pPr/>
              <a:t>31</a:t>
            </a:fld>
            <a:endParaRPr lang="pl-PL" smtClean="0">
              <a:latin typeface="Tahoma" pitchFamily="34" charset="0"/>
            </a:endParaRPr>
          </a:p>
        </p:txBody>
      </p:sp>
      <p:sp>
        <p:nvSpPr>
          <p:cNvPr id="55300" name="Rectangle 2"/>
          <p:cNvSpPr>
            <a:spLocks noGrp="1" noRot="1" noChangeAspect="1" noChangeArrowheads="1" noTextEdit="1"/>
          </p:cNvSpPr>
          <p:nvPr>
            <p:ph type="sldImg"/>
          </p:nvPr>
        </p:nvSpPr>
        <p:spPr>
          <a:xfrm>
            <a:off x="3032125" y="531813"/>
            <a:ext cx="3713163" cy="2570162"/>
          </a:xfrm>
          <a:ln/>
        </p:spPr>
      </p:sp>
      <p:sp>
        <p:nvSpPr>
          <p:cNvPr id="55301" name="Rectangle 5"/>
          <p:cNvSpPr>
            <a:spLocks noGrp="1" noChangeArrowheads="1"/>
          </p:cNvSpPr>
          <p:nvPr>
            <p:ph type="body" idx="1"/>
          </p:nvPr>
        </p:nvSpPr>
        <p:spPr>
          <a:noFill/>
          <a:ln/>
        </p:spPr>
        <p:txBody>
          <a:bodyPr/>
          <a:lstStyle/>
          <a:p>
            <a:endParaRPr lang="pl-P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6"/>
          <p:cNvSpPr>
            <a:spLocks noGrp="1" noChangeArrowheads="1"/>
          </p:cNvSpPr>
          <p:nvPr>
            <p:ph type="body" idx="1"/>
          </p:nvPr>
        </p:nvSpPr>
        <p:spPr>
          <a:noFill/>
          <a:ln/>
        </p:spPr>
        <p:txBody>
          <a:bodyPr/>
          <a:lstStyle/>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6"/>
          <p:cNvSpPr>
            <a:spLocks noGrp="1" noChangeArrowheads="1"/>
          </p:cNvSpPr>
          <p:nvPr>
            <p:ph type="body" idx="1"/>
          </p:nvPr>
        </p:nvSpPr>
        <p:spPr>
          <a:noFill/>
          <a:ln/>
        </p:spPr>
        <p:txBody>
          <a:bodyPr/>
          <a:lstStyle/>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6"/>
          <p:cNvSpPr>
            <a:spLocks noGrp="1" noChangeArrowheads="1"/>
          </p:cNvSpPr>
          <p:nvPr>
            <p:ph type="body" idx="1"/>
          </p:nvPr>
        </p:nvSpPr>
        <p:spPr>
          <a:noFill/>
          <a:ln/>
        </p:spPr>
        <p:txBody>
          <a:bodyPr/>
          <a:lstStyle/>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7"/>
          <p:cNvSpPr>
            <a:spLocks noGrp="1" noChangeArrowheads="1"/>
          </p:cNvSpPr>
          <p:nvPr>
            <p:ph type="body" idx="1"/>
          </p:nvPr>
        </p:nvSpPr>
        <p:spPr>
          <a:noFill/>
          <a:ln/>
        </p:spPr>
        <p:txBody>
          <a:bodyPr/>
          <a:lstStyle/>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6"/>
          <p:cNvSpPr>
            <a:spLocks noGrp="1" noChangeArrowheads="1"/>
          </p:cNvSpPr>
          <p:nvPr>
            <p:ph type="body" idx="1"/>
          </p:nvPr>
        </p:nvSpPr>
        <p:spPr>
          <a:noFill/>
          <a:ln/>
        </p:spPr>
        <p:txBody>
          <a:bodyPr/>
          <a:lstStyle/>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6"/>
          <p:cNvSpPr>
            <a:spLocks noGrp="1" noChangeArrowheads="1"/>
          </p:cNvSpPr>
          <p:nvPr>
            <p:ph type="body" idx="1"/>
          </p:nvPr>
        </p:nvSpPr>
        <p:spPr>
          <a:noFill/>
          <a:ln/>
        </p:spPr>
        <p:txBody>
          <a:bodyPr/>
          <a:lstStyle/>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6"/>
          <p:cNvSpPr>
            <a:spLocks noGrp="1" noChangeArrowheads="1"/>
          </p:cNvSpPr>
          <p:nvPr>
            <p:ph type="body" idx="1"/>
          </p:nvPr>
        </p:nvSpPr>
        <p:spPr>
          <a:noFill/>
          <a:ln/>
        </p:spPr>
        <p:txBody>
          <a:bodyPr/>
          <a:lstStyle/>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6"/>
          <p:cNvSpPr>
            <a:spLocks noGrp="1" noChangeArrowheads="1"/>
          </p:cNvSpPr>
          <p:nvPr>
            <p:ph type="body" idx="1"/>
          </p:nvPr>
        </p:nvSpPr>
        <p:spPr>
          <a:noFill/>
          <a:ln/>
        </p:spPr>
        <p:txBody>
          <a:bodyPr/>
          <a:lstStyle/>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a:p>
            <a:pPr defTabSz="790575"/>
            <a:r>
              <a:rPr lang="pl-PL" sz="1000" smtClean="0"/>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4" name="Arc 3"/>
          <p:cNvSpPr>
            <a:spLocks/>
          </p:cNvSpPr>
          <p:nvPr/>
        </p:nvSpPr>
        <p:spPr bwMode="auto">
          <a:xfrm>
            <a:off x="0" y="842963"/>
            <a:ext cx="31369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a:latin typeface="Tahoma" charset="0"/>
            </a:endParaRPr>
          </a:p>
        </p:txBody>
      </p:sp>
      <p:sp>
        <p:nvSpPr>
          <p:cNvPr id="377860" name="Rectangle 4"/>
          <p:cNvSpPr>
            <a:spLocks noGrp="1" noChangeArrowheads="1"/>
          </p:cNvSpPr>
          <p:nvPr>
            <p:ph type="ctrTitle" sz="quarter"/>
          </p:nvPr>
        </p:nvSpPr>
        <p:spPr bwMode="auto">
          <a:xfrm>
            <a:off x="1523976" y="0"/>
            <a:ext cx="6932613" cy="1401762"/>
          </a:xfrm>
          <a:prstGeom prst="rect">
            <a:avLst/>
          </a:prstGeom>
          <a:noFill/>
          <a:ln>
            <a:miter lim="800000"/>
            <a:headEnd/>
            <a:tailEnd/>
          </a:ln>
        </p:spPr>
        <p:txBody>
          <a:bodyPr lIns="92075" tIns="46038" rIns="92075" bIns="46038" anchor="b"/>
          <a:lstStyle>
            <a:lvl1pPr>
              <a:lnSpc>
                <a:spcPct val="80000"/>
              </a:lnSpc>
              <a:defRPr/>
            </a:lvl1pPr>
          </a:lstStyle>
          <a:p>
            <a:r>
              <a:rPr lang="pl-PL" smtClean="0"/>
              <a:t>Kliknij, aby edytować styl</a:t>
            </a:r>
            <a:endParaRPr lang="pl-PL" dirty="0"/>
          </a:p>
        </p:txBody>
      </p:sp>
      <p:sp>
        <p:nvSpPr>
          <p:cNvPr id="377861" name="Rectangle 5"/>
          <p:cNvSpPr>
            <a:spLocks noGrp="1" noChangeArrowheads="1"/>
          </p:cNvSpPr>
          <p:nvPr>
            <p:ph type="subTitle" sz="quarter" idx="1"/>
          </p:nvPr>
        </p:nvSpPr>
        <p:spPr>
          <a:xfrm>
            <a:off x="2381232" y="1785926"/>
            <a:ext cx="4953000" cy="1752600"/>
          </a:xfrm>
        </p:spPr>
        <p:txBody>
          <a:bodyPr/>
          <a:lstStyle>
            <a:lvl1pPr marL="0" indent="0">
              <a:buFont typeface="Monotype Sorts" pitchFamily="2" charset="2"/>
              <a:buNone/>
              <a:defRPr sz="2400"/>
            </a:lvl1pPr>
          </a:lstStyle>
          <a:p>
            <a:r>
              <a:rPr lang="pl-PL" smtClean="0"/>
              <a:t>Kliknij, aby edytować styl wzorca podtytułu</a:t>
            </a:r>
            <a:endParaRPr lang="pl-PL" dirty="0"/>
          </a:p>
        </p:txBody>
      </p:sp>
      <p:sp>
        <p:nvSpPr>
          <p:cNvPr id="5" name="Rectangle 6"/>
          <p:cNvSpPr>
            <a:spLocks noGrp="1" noChangeArrowheads="1"/>
          </p:cNvSpPr>
          <p:nvPr>
            <p:ph type="dt" sz="quarter" idx="10"/>
          </p:nvPr>
        </p:nvSpPr>
        <p:spPr>
          <a:xfrm>
            <a:off x="330200" y="6248400"/>
            <a:ext cx="2724150" cy="457200"/>
          </a:xfrm>
        </p:spPr>
        <p:txBody>
          <a:bodyPr/>
          <a:lstStyle>
            <a:lvl1pPr>
              <a:defRPr/>
            </a:lvl1pPr>
          </a:lstStyle>
          <a:p>
            <a:pPr>
              <a:defRPr/>
            </a:pPr>
            <a:endParaRPr lang="pl-PL"/>
          </a:p>
        </p:txBody>
      </p:sp>
      <p:sp>
        <p:nvSpPr>
          <p:cNvPr id="6" name="Rectangle 7"/>
          <p:cNvSpPr>
            <a:spLocks noGrp="1" noChangeArrowheads="1"/>
          </p:cNvSpPr>
          <p:nvPr>
            <p:ph type="ftr" sz="quarter" idx="11"/>
          </p:nvPr>
        </p:nvSpPr>
        <p:spPr>
          <a:xfrm>
            <a:off x="3467100" y="6248400"/>
            <a:ext cx="3797300" cy="457200"/>
          </a:xfrm>
        </p:spPr>
        <p:txBody>
          <a:bodyPr/>
          <a:lstStyle>
            <a:lvl1pPr>
              <a:defRPr/>
            </a:lvl1pPr>
          </a:lstStyle>
          <a:p>
            <a:pPr>
              <a:defRPr/>
            </a:pPr>
            <a:r>
              <a:rPr lang="pl-PL"/>
              <a:t>www.bhpoz.pl</a:t>
            </a:r>
          </a:p>
        </p:txBody>
      </p:sp>
      <p:sp>
        <p:nvSpPr>
          <p:cNvPr id="7" name="Rectangle 8"/>
          <p:cNvSpPr>
            <a:spLocks noGrp="1" noChangeArrowheads="1"/>
          </p:cNvSpPr>
          <p:nvPr>
            <p:ph type="sldNum" sz="quarter" idx="12"/>
          </p:nvPr>
        </p:nvSpPr>
        <p:spPr/>
        <p:txBody>
          <a:bodyPr/>
          <a:lstStyle>
            <a:lvl1pPr>
              <a:defRPr/>
            </a:lvl1pPr>
          </a:lstStyle>
          <a:p>
            <a:pPr>
              <a:defRPr/>
            </a:pPr>
            <a:fld id="{A0E7733C-4078-4383-BC9E-957A83BAC850}"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95300" y="274638"/>
            <a:ext cx="8915400" cy="1143000"/>
          </a:xfrm>
          <a:prstGeom prst="rect">
            <a:avLst/>
          </a:prstGeom>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Rectangle 5"/>
          <p:cNvSpPr>
            <a:spLocks noGrp="1" noChangeArrowheads="1"/>
          </p:cNvSpPr>
          <p:nvPr>
            <p:ph type="dt" sz="half" idx="10"/>
          </p:nvPr>
        </p:nvSpPr>
        <p:spPr/>
        <p:txBody>
          <a:bodyPr/>
          <a:lstStyle>
            <a:lvl1pPr>
              <a:defRPr/>
            </a:lvl1pPr>
          </a:lstStyle>
          <a:p>
            <a:pPr>
              <a:defRPr/>
            </a:pPr>
            <a:endParaRPr lang="pl-PL"/>
          </a:p>
        </p:txBody>
      </p:sp>
      <p:sp>
        <p:nvSpPr>
          <p:cNvPr id="5" name="Rectangle 6"/>
          <p:cNvSpPr>
            <a:spLocks noGrp="1" noChangeArrowheads="1"/>
          </p:cNvSpPr>
          <p:nvPr>
            <p:ph type="ftr" sz="quarter" idx="11"/>
          </p:nvPr>
        </p:nvSpPr>
        <p:spPr/>
        <p:txBody>
          <a:bodyPr/>
          <a:lstStyle>
            <a:lvl1pPr>
              <a:defRPr/>
            </a:lvl1pPr>
          </a:lstStyle>
          <a:p>
            <a:pPr>
              <a:defRPr/>
            </a:pPr>
            <a:r>
              <a:rPr lang="pl-PL"/>
              <a:t>www.bhpoz.pl</a:t>
            </a:r>
          </a:p>
        </p:txBody>
      </p:sp>
      <p:sp>
        <p:nvSpPr>
          <p:cNvPr id="6" name="Rectangle 7"/>
          <p:cNvSpPr>
            <a:spLocks noGrp="1" noChangeArrowheads="1"/>
          </p:cNvSpPr>
          <p:nvPr>
            <p:ph type="sldNum" sz="quarter" idx="12"/>
          </p:nvPr>
        </p:nvSpPr>
        <p:spPr/>
        <p:txBody>
          <a:bodyPr/>
          <a:lstStyle>
            <a:lvl1pPr>
              <a:defRPr/>
            </a:lvl1pPr>
          </a:lstStyle>
          <a:p>
            <a:pPr>
              <a:defRPr/>
            </a:pPr>
            <a:fld id="{D5BE490C-1D88-4113-AB5A-FE4D561C8066}"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7367588" y="274638"/>
            <a:ext cx="2290762" cy="5821362"/>
          </a:xfrm>
          <a:prstGeom prst="rect">
            <a:avLst/>
          </a:prstGeo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95300" y="274638"/>
            <a:ext cx="6719888" cy="582136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Rectangle 5"/>
          <p:cNvSpPr>
            <a:spLocks noGrp="1" noChangeArrowheads="1"/>
          </p:cNvSpPr>
          <p:nvPr>
            <p:ph type="dt" sz="half" idx="10"/>
          </p:nvPr>
        </p:nvSpPr>
        <p:spPr/>
        <p:txBody>
          <a:bodyPr/>
          <a:lstStyle>
            <a:lvl1pPr>
              <a:defRPr/>
            </a:lvl1pPr>
          </a:lstStyle>
          <a:p>
            <a:pPr>
              <a:defRPr/>
            </a:pPr>
            <a:endParaRPr lang="pl-PL"/>
          </a:p>
        </p:txBody>
      </p:sp>
      <p:sp>
        <p:nvSpPr>
          <p:cNvPr id="5" name="Rectangle 6"/>
          <p:cNvSpPr>
            <a:spLocks noGrp="1" noChangeArrowheads="1"/>
          </p:cNvSpPr>
          <p:nvPr>
            <p:ph type="ftr" sz="quarter" idx="11"/>
          </p:nvPr>
        </p:nvSpPr>
        <p:spPr/>
        <p:txBody>
          <a:bodyPr/>
          <a:lstStyle>
            <a:lvl1pPr>
              <a:defRPr/>
            </a:lvl1pPr>
          </a:lstStyle>
          <a:p>
            <a:pPr>
              <a:defRPr/>
            </a:pPr>
            <a:r>
              <a:rPr lang="pl-PL"/>
              <a:t>www.bhpoz.pl</a:t>
            </a:r>
          </a:p>
        </p:txBody>
      </p:sp>
      <p:sp>
        <p:nvSpPr>
          <p:cNvPr id="6" name="Rectangle 7"/>
          <p:cNvSpPr>
            <a:spLocks noGrp="1" noChangeArrowheads="1"/>
          </p:cNvSpPr>
          <p:nvPr>
            <p:ph type="sldNum" sz="quarter" idx="12"/>
          </p:nvPr>
        </p:nvSpPr>
        <p:spPr/>
        <p:txBody>
          <a:bodyPr/>
          <a:lstStyle>
            <a:lvl1pPr>
              <a:defRPr/>
            </a:lvl1pPr>
          </a:lstStyle>
          <a:p>
            <a:pPr>
              <a:defRPr/>
            </a:pPr>
            <a:fld id="{DDDCF133-0E13-4DCD-B847-30ED785F0CA8}" type="slidenum">
              <a:rPr lang="pl-PL"/>
              <a:pPr>
                <a:defRPr/>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ytuł, clipart i tekst">
    <p:spTree>
      <p:nvGrpSpPr>
        <p:cNvPr id="1" name=""/>
        <p:cNvGrpSpPr/>
        <p:nvPr/>
      </p:nvGrpSpPr>
      <p:grpSpPr>
        <a:xfrm>
          <a:off x="0" y="0"/>
          <a:ext cx="0" cy="0"/>
          <a:chOff x="0" y="0"/>
          <a:chExt cx="0" cy="0"/>
        </a:xfrm>
      </p:grpSpPr>
      <p:sp>
        <p:nvSpPr>
          <p:cNvPr id="2" name="Tytuł 1"/>
          <p:cNvSpPr>
            <a:spLocks noGrp="1"/>
          </p:cNvSpPr>
          <p:nvPr>
            <p:ph type="title"/>
          </p:nvPr>
        </p:nvSpPr>
        <p:spPr>
          <a:xfrm>
            <a:off x="495300" y="274638"/>
            <a:ext cx="8915400" cy="1143000"/>
          </a:xfrm>
          <a:prstGeom prst="rect">
            <a:avLst/>
          </a:prstGeom>
        </p:spPr>
        <p:txBody>
          <a:bodyPr/>
          <a:lstStyle/>
          <a:p>
            <a:r>
              <a:rPr lang="pl-PL" smtClean="0"/>
              <a:t>Kliknij, aby edytować styl</a:t>
            </a:r>
            <a:endParaRPr lang="en-US"/>
          </a:p>
        </p:txBody>
      </p:sp>
      <p:sp>
        <p:nvSpPr>
          <p:cNvPr id="3" name="Symbol zastępczy obiektu clipart 2"/>
          <p:cNvSpPr>
            <a:spLocks noGrp="1"/>
          </p:cNvSpPr>
          <p:nvPr>
            <p:ph type="clipArt" sz="half" idx="1"/>
          </p:nvPr>
        </p:nvSpPr>
        <p:spPr>
          <a:xfrm>
            <a:off x="3054350" y="1981200"/>
            <a:ext cx="3225800" cy="4114800"/>
          </a:xfrm>
        </p:spPr>
        <p:txBody>
          <a:bodyPr/>
          <a:lstStyle/>
          <a:p>
            <a:pPr lvl="0"/>
            <a:r>
              <a:rPr lang="pl-PL" noProof="0" smtClean="0"/>
              <a:t>Kliknij ikonę, aby dodać obiekt clipart</a:t>
            </a:r>
            <a:endParaRPr lang="en-US" noProof="0" smtClean="0"/>
          </a:p>
        </p:txBody>
      </p:sp>
      <p:sp>
        <p:nvSpPr>
          <p:cNvPr id="4" name="Symbol zastępczy tekstu 3"/>
          <p:cNvSpPr>
            <a:spLocks noGrp="1"/>
          </p:cNvSpPr>
          <p:nvPr>
            <p:ph type="body" sz="half" idx="2"/>
          </p:nvPr>
        </p:nvSpPr>
        <p:spPr>
          <a:xfrm>
            <a:off x="6432550" y="1981200"/>
            <a:ext cx="3225800" cy="4114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Rectangle 5"/>
          <p:cNvSpPr>
            <a:spLocks noGrp="1" noChangeArrowheads="1"/>
          </p:cNvSpPr>
          <p:nvPr>
            <p:ph type="dt" sz="half" idx="10"/>
          </p:nvPr>
        </p:nvSpPr>
        <p:spPr/>
        <p:txBody>
          <a:bodyPr/>
          <a:lstStyle>
            <a:lvl1pPr>
              <a:defRPr/>
            </a:lvl1pPr>
          </a:lstStyle>
          <a:p>
            <a:pPr>
              <a:defRPr/>
            </a:pPr>
            <a:endParaRPr lang="pl-PL"/>
          </a:p>
        </p:txBody>
      </p:sp>
      <p:sp>
        <p:nvSpPr>
          <p:cNvPr id="6" name="Rectangle 6"/>
          <p:cNvSpPr>
            <a:spLocks noGrp="1" noChangeArrowheads="1"/>
          </p:cNvSpPr>
          <p:nvPr>
            <p:ph type="ftr" sz="quarter" idx="11"/>
          </p:nvPr>
        </p:nvSpPr>
        <p:spPr/>
        <p:txBody>
          <a:bodyPr/>
          <a:lstStyle>
            <a:lvl1pPr>
              <a:defRPr/>
            </a:lvl1pPr>
          </a:lstStyle>
          <a:p>
            <a:pPr>
              <a:defRPr/>
            </a:pPr>
            <a:r>
              <a:rPr lang="pl-PL"/>
              <a:t>www.bhpoz.pl</a:t>
            </a:r>
          </a:p>
        </p:txBody>
      </p:sp>
      <p:sp>
        <p:nvSpPr>
          <p:cNvPr id="7" name="Rectangle 7"/>
          <p:cNvSpPr>
            <a:spLocks noGrp="1" noChangeArrowheads="1"/>
          </p:cNvSpPr>
          <p:nvPr>
            <p:ph type="sldNum" sz="quarter" idx="12"/>
          </p:nvPr>
        </p:nvSpPr>
        <p:spPr/>
        <p:txBody>
          <a:bodyPr/>
          <a:lstStyle>
            <a:lvl1pPr>
              <a:defRPr/>
            </a:lvl1pPr>
          </a:lstStyle>
          <a:p>
            <a:pPr>
              <a:defRPr/>
            </a:pPr>
            <a:fld id="{CBB2D3F7-9AD1-4B7D-A8EA-A1EE3614356A}" type="slidenum">
              <a:rPr lang="pl-PL"/>
              <a:pPr>
                <a:defRPr/>
              </a:pPr>
              <a:t>‹#›</a:t>
            </a:fld>
            <a:endParaRPr 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ytuł i 4 elementy zawartości">
    <p:spTree>
      <p:nvGrpSpPr>
        <p:cNvPr id="1" name=""/>
        <p:cNvGrpSpPr/>
        <p:nvPr/>
      </p:nvGrpSpPr>
      <p:grpSpPr>
        <a:xfrm>
          <a:off x="0" y="0"/>
          <a:ext cx="0" cy="0"/>
          <a:chOff x="0" y="0"/>
          <a:chExt cx="0" cy="0"/>
        </a:xfrm>
      </p:grpSpPr>
      <p:sp>
        <p:nvSpPr>
          <p:cNvPr id="2" name="Tytuł 1"/>
          <p:cNvSpPr>
            <a:spLocks noGrp="1"/>
          </p:cNvSpPr>
          <p:nvPr>
            <p:ph type="title" sz="quarter"/>
          </p:nvPr>
        </p:nvSpPr>
        <p:spPr>
          <a:xfrm>
            <a:off x="495300" y="274638"/>
            <a:ext cx="8915400" cy="1143000"/>
          </a:xfrm>
          <a:prstGeom prst="rect">
            <a:avLst/>
          </a:prstGeom>
        </p:spPr>
        <p:txBody>
          <a:bodyPr/>
          <a:lstStyle/>
          <a:p>
            <a:r>
              <a:rPr lang="pl-PL" smtClean="0"/>
              <a:t>Kliknij, aby edytować styl</a:t>
            </a:r>
            <a:endParaRPr lang="en-US"/>
          </a:p>
        </p:txBody>
      </p:sp>
      <p:sp>
        <p:nvSpPr>
          <p:cNvPr id="3" name="Symbol zastępczy zawartości 2"/>
          <p:cNvSpPr>
            <a:spLocks noGrp="1"/>
          </p:cNvSpPr>
          <p:nvPr>
            <p:ph sz="quarter" idx="1"/>
          </p:nvPr>
        </p:nvSpPr>
        <p:spPr>
          <a:xfrm>
            <a:off x="3054350" y="1981200"/>
            <a:ext cx="3225800" cy="198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quarter" idx="2"/>
          </p:nvPr>
        </p:nvSpPr>
        <p:spPr>
          <a:xfrm>
            <a:off x="6432550" y="1981200"/>
            <a:ext cx="3225800" cy="198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zawartości 4"/>
          <p:cNvSpPr>
            <a:spLocks noGrp="1"/>
          </p:cNvSpPr>
          <p:nvPr>
            <p:ph sz="quarter" idx="3"/>
          </p:nvPr>
        </p:nvSpPr>
        <p:spPr>
          <a:xfrm>
            <a:off x="3054350" y="4114800"/>
            <a:ext cx="3225800" cy="198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6432550" y="4114800"/>
            <a:ext cx="3225800" cy="198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Rectangle 5"/>
          <p:cNvSpPr>
            <a:spLocks noGrp="1" noChangeArrowheads="1"/>
          </p:cNvSpPr>
          <p:nvPr>
            <p:ph type="dt" sz="half" idx="10"/>
          </p:nvPr>
        </p:nvSpPr>
        <p:spPr/>
        <p:txBody>
          <a:bodyPr/>
          <a:lstStyle>
            <a:lvl1pPr>
              <a:defRPr/>
            </a:lvl1pPr>
          </a:lstStyle>
          <a:p>
            <a:pPr>
              <a:defRPr/>
            </a:pPr>
            <a:endParaRPr lang="pl-PL"/>
          </a:p>
        </p:txBody>
      </p:sp>
      <p:sp>
        <p:nvSpPr>
          <p:cNvPr id="8" name="Rectangle 6"/>
          <p:cNvSpPr>
            <a:spLocks noGrp="1" noChangeArrowheads="1"/>
          </p:cNvSpPr>
          <p:nvPr>
            <p:ph type="ftr" sz="quarter" idx="11"/>
          </p:nvPr>
        </p:nvSpPr>
        <p:spPr/>
        <p:txBody>
          <a:bodyPr/>
          <a:lstStyle>
            <a:lvl1pPr>
              <a:defRPr/>
            </a:lvl1pPr>
          </a:lstStyle>
          <a:p>
            <a:pPr>
              <a:defRPr/>
            </a:pPr>
            <a:r>
              <a:rPr lang="pl-PL"/>
              <a:t>www.bhpoz.pl</a:t>
            </a:r>
          </a:p>
        </p:txBody>
      </p:sp>
      <p:sp>
        <p:nvSpPr>
          <p:cNvPr id="9" name="Rectangle 7"/>
          <p:cNvSpPr>
            <a:spLocks noGrp="1" noChangeArrowheads="1"/>
          </p:cNvSpPr>
          <p:nvPr>
            <p:ph type="sldNum" sz="quarter" idx="12"/>
          </p:nvPr>
        </p:nvSpPr>
        <p:spPr/>
        <p:txBody>
          <a:bodyPr/>
          <a:lstStyle>
            <a:lvl1pPr>
              <a:defRPr/>
            </a:lvl1pPr>
          </a:lstStyle>
          <a:p>
            <a:pPr>
              <a:defRPr/>
            </a:pPr>
            <a:fld id="{8D24193F-C4F1-450C-B9EC-A24FEC9485E9}" type="slidenum">
              <a:rPr lang="pl-PL"/>
              <a:pPr>
                <a:defRPr/>
              </a:pPr>
              <a:t>‹#›</a:t>
            </a:fld>
            <a:endParaRPr 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95300" y="274638"/>
            <a:ext cx="8915400" cy="1143000"/>
          </a:xfrm>
          <a:prstGeom prst="rect">
            <a:avLst/>
          </a:prstGeom>
        </p:spPr>
        <p:txBody>
          <a:bodyPr/>
          <a:lstStyle/>
          <a:p>
            <a:r>
              <a:rPr lang="pl-PL" smtClean="0"/>
              <a:t>Kliknij, aby edytować styl</a:t>
            </a:r>
            <a:endParaRPr lang="en-US"/>
          </a:p>
        </p:txBody>
      </p:sp>
      <p:sp>
        <p:nvSpPr>
          <p:cNvPr id="3" name="Symbol zastępczy tekstu 2"/>
          <p:cNvSpPr>
            <a:spLocks noGrp="1"/>
          </p:cNvSpPr>
          <p:nvPr>
            <p:ph type="body" sz="half" idx="1"/>
          </p:nvPr>
        </p:nvSpPr>
        <p:spPr>
          <a:xfrm>
            <a:off x="3054350" y="1981200"/>
            <a:ext cx="3225800" cy="4114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6432550" y="1981200"/>
            <a:ext cx="3225800" cy="4114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Rectangle 5"/>
          <p:cNvSpPr>
            <a:spLocks noGrp="1" noChangeArrowheads="1"/>
          </p:cNvSpPr>
          <p:nvPr>
            <p:ph type="dt" sz="half" idx="10"/>
          </p:nvPr>
        </p:nvSpPr>
        <p:spPr/>
        <p:txBody>
          <a:bodyPr/>
          <a:lstStyle>
            <a:lvl1pPr>
              <a:defRPr/>
            </a:lvl1pPr>
          </a:lstStyle>
          <a:p>
            <a:pPr>
              <a:defRPr/>
            </a:pPr>
            <a:endParaRPr lang="pl-PL"/>
          </a:p>
        </p:txBody>
      </p:sp>
      <p:sp>
        <p:nvSpPr>
          <p:cNvPr id="6" name="Rectangle 6"/>
          <p:cNvSpPr>
            <a:spLocks noGrp="1" noChangeArrowheads="1"/>
          </p:cNvSpPr>
          <p:nvPr>
            <p:ph type="ftr" sz="quarter" idx="11"/>
          </p:nvPr>
        </p:nvSpPr>
        <p:spPr/>
        <p:txBody>
          <a:bodyPr/>
          <a:lstStyle>
            <a:lvl1pPr>
              <a:defRPr/>
            </a:lvl1pPr>
          </a:lstStyle>
          <a:p>
            <a:pPr>
              <a:defRPr/>
            </a:pPr>
            <a:r>
              <a:rPr lang="pl-PL"/>
              <a:t>www.bhpoz.pl</a:t>
            </a:r>
          </a:p>
        </p:txBody>
      </p:sp>
      <p:sp>
        <p:nvSpPr>
          <p:cNvPr id="7" name="Rectangle 7"/>
          <p:cNvSpPr>
            <a:spLocks noGrp="1" noChangeArrowheads="1"/>
          </p:cNvSpPr>
          <p:nvPr>
            <p:ph type="sldNum" sz="quarter" idx="12"/>
          </p:nvPr>
        </p:nvSpPr>
        <p:spPr/>
        <p:txBody>
          <a:bodyPr/>
          <a:lstStyle>
            <a:lvl1pPr>
              <a:defRPr/>
            </a:lvl1pPr>
          </a:lstStyle>
          <a:p>
            <a:pPr>
              <a:defRPr/>
            </a:pPr>
            <a:fld id="{C1A54B55-8D26-4C5C-AC82-647A192BB40F}" type="slidenum">
              <a:rPr lang="pl-PL"/>
              <a:pPr>
                <a:defRPr/>
              </a:pPr>
              <a:t>‹#›</a:t>
            </a:fld>
            <a:endParaRPr 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Tytuł i zawartość nad tekstem">
    <p:spTree>
      <p:nvGrpSpPr>
        <p:cNvPr id="1" name=""/>
        <p:cNvGrpSpPr/>
        <p:nvPr/>
      </p:nvGrpSpPr>
      <p:grpSpPr>
        <a:xfrm>
          <a:off x="0" y="0"/>
          <a:ext cx="0" cy="0"/>
          <a:chOff x="0" y="0"/>
          <a:chExt cx="0" cy="0"/>
        </a:xfrm>
      </p:grpSpPr>
      <p:sp>
        <p:nvSpPr>
          <p:cNvPr id="2" name="Tytuł 1"/>
          <p:cNvSpPr>
            <a:spLocks noGrp="1"/>
          </p:cNvSpPr>
          <p:nvPr>
            <p:ph type="title"/>
          </p:nvPr>
        </p:nvSpPr>
        <p:spPr>
          <a:xfrm>
            <a:off x="495300" y="274638"/>
            <a:ext cx="8915400" cy="1143000"/>
          </a:xfrm>
          <a:prstGeom prst="rect">
            <a:avLst/>
          </a:prstGeom>
        </p:spPr>
        <p:txBody>
          <a:bodyPr/>
          <a:lstStyle/>
          <a:p>
            <a:r>
              <a:rPr lang="pl-PL" smtClean="0"/>
              <a:t>Kliknij, aby edytować styl</a:t>
            </a:r>
            <a:endParaRPr lang="en-US"/>
          </a:p>
        </p:txBody>
      </p:sp>
      <p:sp>
        <p:nvSpPr>
          <p:cNvPr id="3" name="Symbol zastępczy zawartości 2"/>
          <p:cNvSpPr>
            <a:spLocks noGrp="1"/>
          </p:cNvSpPr>
          <p:nvPr>
            <p:ph sz="half" idx="1"/>
          </p:nvPr>
        </p:nvSpPr>
        <p:spPr>
          <a:xfrm>
            <a:off x="3054350" y="1981200"/>
            <a:ext cx="6604000" cy="198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tekstu 3"/>
          <p:cNvSpPr>
            <a:spLocks noGrp="1"/>
          </p:cNvSpPr>
          <p:nvPr>
            <p:ph type="body" sz="half" idx="2"/>
          </p:nvPr>
        </p:nvSpPr>
        <p:spPr>
          <a:xfrm>
            <a:off x="3054350" y="4114800"/>
            <a:ext cx="6604000" cy="198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Rectangle 5"/>
          <p:cNvSpPr>
            <a:spLocks noGrp="1" noChangeArrowheads="1"/>
          </p:cNvSpPr>
          <p:nvPr>
            <p:ph type="dt" sz="half" idx="10"/>
          </p:nvPr>
        </p:nvSpPr>
        <p:spPr/>
        <p:txBody>
          <a:bodyPr/>
          <a:lstStyle>
            <a:lvl1pPr>
              <a:defRPr/>
            </a:lvl1pPr>
          </a:lstStyle>
          <a:p>
            <a:pPr>
              <a:defRPr/>
            </a:pPr>
            <a:endParaRPr lang="pl-PL"/>
          </a:p>
        </p:txBody>
      </p:sp>
      <p:sp>
        <p:nvSpPr>
          <p:cNvPr id="6" name="Rectangle 6"/>
          <p:cNvSpPr>
            <a:spLocks noGrp="1" noChangeArrowheads="1"/>
          </p:cNvSpPr>
          <p:nvPr>
            <p:ph type="ftr" sz="quarter" idx="11"/>
          </p:nvPr>
        </p:nvSpPr>
        <p:spPr/>
        <p:txBody>
          <a:bodyPr/>
          <a:lstStyle>
            <a:lvl1pPr>
              <a:defRPr/>
            </a:lvl1pPr>
          </a:lstStyle>
          <a:p>
            <a:pPr>
              <a:defRPr/>
            </a:pPr>
            <a:r>
              <a:rPr lang="pl-PL"/>
              <a:t>www.bhpoz.pl</a:t>
            </a:r>
          </a:p>
        </p:txBody>
      </p:sp>
      <p:sp>
        <p:nvSpPr>
          <p:cNvPr id="7" name="Rectangle 7"/>
          <p:cNvSpPr>
            <a:spLocks noGrp="1" noChangeArrowheads="1"/>
          </p:cNvSpPr>
          <p:nvPr>
            <p:ph type="sldNum" sz="quarter" idx="12"/>
          </p:nvPr>
        </p:nvSpPr>
        <p:spPr/>
        <p:txBody>
          <a:bodyPr/>
          <a:lstStyle>
            <a:lvl1pPr>
              <a:defRPr/>
            </a:lvl1pPr>
          </a:lstStyle>
          <a:p>
            <a:pPr>
              <a:defRPr/>
            </a:pPr>
            <a:fld id="{FF5DCC57-7023-4075-B6B0-6451EEDBE720}" type="slidenum">
              <a:rPr lang="pl-PL"/>
              <a:pPr>
                <a:defRPr/>
              </a:pPr>
              <a:t>‹#›</a:t>
            </a:fld>
            <a:endParaRPr 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lipArt" preserve="1">
  <p:cSld name="Tytuł, tekst i clipart">
    <p:spTree>
      <p:nvGrpSpPr>
        <p:cNvPr id="1" name=""/>
        <p:cNvGrpSpPr/>
        <p:nvPr/>
      </p:nvGrpSpPr>
      <p:grpSpPr>
        <a:xfrm>
          <a:off x="0" y="0"/>
          <a:ext cx="0" cy="0"/>
          <a:chOff x="0" y="0"/>
          <a:chExt cx="0" cy="0"/>
        </a:xfrm>
      </p:grpSpPr>
      <p:sp>
        <p:nvSpPr>
          <p:cNvPr id="2" name="Tytuł 1"/>
          <p:cNvSpPr>
            <a:spLocks noGrp="1"/>
          </p:cNvSpPr>
          <p:nvPr>
            <p:ph type="title"/>
          </p:nvPr>
        </p:nvSpPr>
        <p:spPr>
          <a:xfrm>
            <a:off x="495300" y="274638"/>
            <a:ext cx="8915400" cy="1143000"/>
          </a:xfrm>
          <a:prstGeom prst="rect">
            <a:avLst/>
          </a:prstGeom>
        </p:spPr>
        <p:txBody>
          <a:bodyPr/>
          <a:lstStyle/>
          <a:p>
            <a:r>
              <a:rPr lang="pl-PL" smtClean="0"/>
              <a:t>Kliknij, aby edytować styl</a:t>
            </a:r>
            <a:endParaRPr lang="en-US"/>
          </a:p>
        </p:txBody>
      </p:sp>
      <p:sp>
        <p:nvSpPr>
          <p:cNvPr id="3" name="Symbol zastępczy tekstu 2"/>
          <p:cNvSpPr>
            <a:spLocks noGrp="1"/>
          </p:cNvSpPr>
          <p:nvPr>
            <p:ph type="body" sz="half" idx="1"/>
          </p:nvPr>
        </p:nvSpPr>
        <p:spPr>
          <a:xfrm>
            <a:off x="3054350" y="1981200"/>
            <a:ext cx="3225800" cy="4114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obiektu clipart 3"/>
          <p:cNvSpPr>
            <a:spLocks noGrp="1"/>
          </p:cNvSpPr>
          <p:nvPr>
            <p:ph type="clipArt" sz="half" idx="2"/>
          </p:nvPr>
        </p:nvSpPr>
        <p:spPr>
          <a:xfrm>
            <a:off x="6432550" y="1981200"/>
            <a:ext cx="3225800" cy="4114800"/>
          </a:xfrm>
        </p:spPr>
        <p:txBody>
          <a:bodyPr/>
          <a:lstStyle/>
          <a:p>
            <a:pPr lvl="0"/>
            <a:r>
              <a:rPr lang="pl-PL" noProof="0" smtClean="0"/>
              <a:t>Kliknij ikonę, aby dodać obiekt clipart</a:t>
            </a:r>
            <a:endParaRPr lang="en-US" noProof="0" smtClean="0"/>
          </a:p>
        </p:txBody>
      </p:sp>
      <p:sp>
        <p:nvSpPr>
          <p:cNvPr id="5" name="Rectangle 5"/>
          <p:cNvSpPr>
            <a:spLocks noGrp="1" noChangeArrowheads="1"/>
          </p:cNvSpPr>
          <p:nvPr>
            <p:ph type="dt" sz="half" idx="10"/>
          </p:nvPr>
        </p:nvSpPr>
        <p:spPr/>
        <p:txBody>
          <a:bodyPr/>
          <a:lstStyle>
            <a:lvl1pPr>
              <a:defRPr/>
            </a:lvl1pPr>
          </a:lstStyle>
          <a:p>
            <a:pPr>
              <a:defRPr/>
            </a:pPr>
            <a:endParaRPr lang="pl-PL"/>
          </a:p>
        </p:txBody>
      </p:sp>
      <p:sp>
        <p:nvSpPr>
          <p:cNvPr id="6" name="Rectangle 6"/>
          <p:cNvSpPr>
            <a:spLocks noGrp="1" noChangeArrowheads="1"/>
          </p:cNvSpPr>
          <p:nvPr>
            <p:ph type="ftr" sz="quarter" idx="11"/>
          </p:nvPr>
        </p:nvSpPr>
        <p:spPr/>
        <p:txBody>
          <a:bodyPr/>
          <a:lstStyle>
            <a:lvl1pPr>
              <a:defRPr/>
            </a:lvl1pPr>
          </a:lstStyle>
          <a:p>
            <a:pPr>
              <a:defRPr/>
            </a:pPr>
            <a:r>
              <a:rPr lang="pl-PL"/>
              <a:t>www.bhpoz.pl</a:t>
            </a:r>
          </a:p>
        </p:txBody>
      </p:sp>
      <p:sp>
        <p:nvSpPr>
          <p:cNvPr id="7" name="Rectangle 7"/>
          <p:cNvSpPr>
            <a:spLocks noGrp="1" noChangeArrowheads="1"/>
          </p:cNvSpPr>
          <p:nvPr>
            <p:ph type="sldNum" sz="quarter" idx="12"/>
          </p:nvPr>
        </p:nvSpPr>
        <p:spPr/>
        <p:txBody>
          <a:bodyPr/>
          <a:lstStyle>
            <a:lvl1pPr>
              <a:defRPr/>
            </a:lvl1pPr>
          </a:lstStyle>
          <a:p>
            <a:pPr>
              <a:defRPr/>
            </a:pPr>
            <a:fld id="{469B714D-09D1-4775-ACD5-1AD969E64BBD}" type="slidenum">
              <a:rPr lang="pl-PL"/>
              <a:pPr>
                <a:defRPr/>
              </a:pPr>
              <a:t>‹#›</a:t>
            </a:fld>
            <a:endParaRPr 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1_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14033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5695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lvl1pPr>
              <a:defRPr/>
            </a:lvl1pPr>
          </a:lstStyle>
          <a:p>
            <a:pPr>
              <a:defRPr/>
            </a:pPr>
            <a:endParaRPr lang="pl-PL"/>
          </a:p>
        </p:txBody>
      </p:sp>
      <p:sp>
        <p:nvSpPr>
          <p:cNvPr id="6" name="Symbol zastępczy stopki 5"/>
          <p:cNvSpPr>
            <a:spLocks noGrp="1"/>
          </p:cNvSpPr>
          <p:nvPr>
            <p:ph type="ftr" sz="quarter" idx="11"/>
          </p:nvPr>
        </p:nvSpPr>
        <p:spPr/>
        <p:txBody>
          <a:bodyPr/>
          <a:lstStyle>
            <a:lvl1pPr>
              <a:defRPr/>
            </a:lvl1pPr>
          </a:lstStyle>
          <a:p>
            <a:pPr>
              <a:defRPr/>
            </a:pPr>
            <a:r>
              <a:rPr lang="pl-PL" smtClean="0"/>
              <a:t>www.bhpoz.pl</a:t>
            </a:r>
            <a:endParaRPr lang="pl-PL"/>
          </a:p>
        </p:txBody>
      </p:sp>
      <p:sp>
        <p:nvSpPr>
          <p:cNvPr id="7" name="Symbol zastępczy numeru slajdu 6"/>
          <p:cNvSpPr>
            <a:spLocks noGrp="1"/>
          </p:cNvSpPr>
          <p:nvPr>
            <p:ph type="sldNum" sz="quarter" idx="12"/>
          </p:nvPr>
        </p:nvSpPr>
        <p:spPr/>
        <p:txBody>
          <a:bodyPr/>
          <a:lstStyle>
            <a:lvl1pPr>
              <a:defRPr/>
            </a:lvl1pPr>
          </a:lstStyle>
          <a:p>
            <a:pPr>
              <a:defRPr/>
            </a:pPr>
            <a:fld id="{0FA5179F-72F6-4688-9310-A98F4F33D4AF}" type="slidenum">
              <a:rPr lang="pl-PL"/>
              <a:pPr>
                <a:defRPr/>
              </a:pPr>
              <a:t>‹#›</a:t>
            </a:fld>
            <a:endParaRPr lang="pl-P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742950" y="2130425"/>
            <a:ext cx="84201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D6EC9403-B792-4B91-B626-17131D03D4F5}" type="slidenum">
              <a:rPr lang="pl-PL"/>
              <a:pPr>
                <a:defRPr/>
              </a:pPr>
              <a:t>‹#›</a:t>
            </a:fld>
            <a:endParaRPr lang="pl-P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8D76F3F-DE92-4410-8951-7C5704FD9E18}"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95300" y="274638"/>
            <a:ext cx="8915400" cy="1143000"/>
          </a:xfrm>
          <a:prstGeom prst="rect">
            <a:avLst/>
          </a:prstGeom>
        </p:spPr>
        <p:txBody>
          <a:bodyPr/>
          <a:lstStyle/>
          <a:p>
            <a:r>
              <a:rPr lang="pl-PL" smtClean="0"/>
              <a:t>Kliknij, aby edytować styl</a:t>
            </a:r>
            <a:endParaRPr lang="en-US"/>
          </a:p>
        </p:txBody>
      </p:sp>
      <p:sp>
        <p:nvSpPr>
          <p:cNvPr id="3" name="Symbol zastępczy zawartości 2"/>
          <p:cNvSpPr>
            <a:spLocks noGrp="1"/>
          </p:cNvSpPr>
          <p:nvPr>
            <p:ph idx="1"/>
          </p:nvPr>
        </p:nvSpPr>
        <p:spPr>
          <a:xfrm>
            <a:off x="452406" y="1981200"/>
            <a:ext cx="9205944" cy="4114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Rectangle 5"/>
          <p:cNvSpPr>
            <a:spLocks noGrp="1" noChangeArrowheads="1"/>
          </p:cNvSpPr>
          <p:nvPr>
            <p:ph type="dt" sz="half" idx="10"/>
          </p:nvPr>
        </p:nvSpPr>
        <p:spPr/>
        <p:txBody>
          <a:bodyPr/>
          <a:lstStyle>
            <a:lvl1pPr>
              <a:defRPr/>
            </a:lvl1pPr>
          </a:lstStyle>
          <a:p>
            <a:pPr>
              <a:defRPr/>
            </a:pPr>
            <a:endParaRPr lang="pl-PL"/>
          </a:p>
        </p:txBody>
      </p:sp>
      <p:sp>
        <p:nvSpPr>
          <p:cNvPr id="5" name="Rectangle 6"/>
          <p:cNvSpPr>
            <a:spLocks noGrp="1" noChangeArrowheads="1"/>
          </p:cNvSpPr>
          <p:nvPr>
            <p:ph type="ftr" sz="quarter" idx="11"/>
          </p:nvPr>
        </p:nvSpPr>
        <p:spPr/>
        <p:txBody>
          <a:bodyPr/>
          <a:lstStyle>
            <a:lvl1pPr>
              <a:defRPr/>
            </a:lvl1pPr>
          </a:lstStyle>
          <a:p>
            <a:pPr>
              <a:defRPr/>
            </a:pPr>
            <a:r>
              <a:rPr lang="pl-PL"/>
              <a:t>www.bhpoz.pl</a:t>
            </a:r>
          </a:p>
        </p:txBody>
      </p:sp>
      <p:sp>
        <p:nvSpPr>
          <p:cNvPr id="6" name="Rectangle 7"/>
          <p:cNvSpPr>
            <a:spLocks noGrp="1" noChangeArrowheads="1"/>
          </p:cNvSpPr>
          <p:nvPr>
            <p:ph type="sldNum" sz="quarter" idx="12"/>
          </p:nvPr>
        </p:nvSpPr>
        <p:spPr/>
        <p:txBody>
          <a:bodyPr/>
          <a:lstStyle>
            <a:lvl1pPr>
              <a:defRPr/>
            </a:lvl1pPr>
          </a:lstStyle>
          <a:p>
            <a:pPr>
              <a:defRPr/>
            </a:pPr>
            <a:fld id="{65A00B3B-D41A-4FE8-BA45-A11C820187E6}" type="slidenum">
              <a:rPr lang="pl-PL"/>
              <a:pPr>
                <a:defRPr/>
              </a:pPr>
              <a:t>‹#›</a:t>
            </a:fld>
            <a:endParaRPr 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82638" y="4406900"/>
            <a:ext cx="84201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31A70BE9-8515-4BB8-A52F-E9ED8E1AFEDB}" type="slidenum">
              <a:rPr lang="pl-PL"/>
              <a:pPr>
                <a:defRPr/>
              </a:pPr>
              <a:t>‹#›</a:t>
            </a:fld>
            <a:endParaRPr lang="pl-P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9CB4A38-1B41-41B9-BD7A-C016BAAD2796}" type="slidenum">
              <a:rPr lang="pl-PL"/>
              <a:pPr>
                <a:defRPr/>
              </a:pPr>
              <a:t>‹#›</a:t>
            </a:fld>
            <a:endParaRPr lang="pl-P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endParaRPr lang="pl-PL"/>
          </a:p>
        </p:txBody>
      </p:sp>
      <p:sp>
        <p:nvSpPr>
          <p:cNvPr id="8"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B82B853E-09CD-4644-B402-F174194F32C7}" type="slidenum">
              <a:rPr lang="pl-PL"/>
              <a:pPr>
                <a:defRPr/>
              </a:pPr>
              <a:t>‹#›</a:t>
            </a:fld>
            <a:endParaRPr lang="pl-PL"/>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endParaRPr lang="pl-PL"/>
          </a:p>
        </p:txBody>
      </p:sp>
      <p:sp>
        <p:nvSpPr>
          <p:cNvPr id="4"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61BFDBF1-E266-49C7-8BEE-A4E9B122BE7B}" type="slidenum">
              <a:rPr lang="pl-PL"/>
              <a:pPr>
                <a:defRPr/>
              </a:pPr>
              <a:t>‹#›</a:t>
            </a:fld>
            <a:endParaRPr lang="pl-PL"/>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endParaRPr lang="pl-PL"/>
          </a:p>
        </p:txBody>
      </p:sp>
      <p:sp>
        <p:nvSpPr>
          <p:cNvPr id="3"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099331D8-A2CC-4F86-BFD4-A79B90B882F6}" type="slidenum">
              <a:rPr lang="pl-PL"/>
              <a:pPr>
                <a:defRPr/>
              </a:pPr>
              <a:t>‹#›</a:t>
            </a:fld>
            <a:endParaRPr lang="pl-PL"/>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95300" y="273050"/>
            <a:ext cx="3259138"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988AF040-B7F8-40B3-BEA1-035C719C7D2E}" type="slidenum">
              <a:rPr lang="pl-PL"/>
              <a:pPr>
                <a:defRPr/>
              </a:pPr>
              <a:t>‹#›</a:t>
            </a:fld>
            <a:endParaRPr lang="pl-PL"/>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941513" y="4800600"/>
            <a:ext cx="59436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941513"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A6E8A5FC-7C31-406B-AF6A-7F14D7D19740}" type="slidenum">
              <a:rPr lang="pl-PL"/>
              <a:pPr>
                <a:defRPr/>
              </a:pPr>
              <a:t>‹#›</a:t>
            </a:fld>
            <a:endParaRPr lang="pl-PL"/>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CF46FD0-4B03-4D15-88E3-BC0F75C55724}" type="slidenum">
              <a:rPr lang="pl-PL"/>
              <a:pPr>
                <a:defRPr/>
              </a:pPr>
              <a:t>‹#›</a:t>
            </a:fld>
            <a:endParaRPr lang="pl-PL"/>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7181850" y="274638"/>
            <a:ext cx="222885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95300" y="274638"/>
            <a:ext cx="653415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0DB1B468-6AD1-4FA2-95CA-C090ED464163}" type="slidenum">
              <a:rPr lang="pl-PL"/>
              <a:pPr>
                <a:defRPr/>
              </a:pPr>
              <a:t>‹#›</a:t>
            </a:fld>
            <a:endParaRPr lang="pl-PL"/>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742950" y="2130425"/>
            <a:ext cx="84201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AB35B85-26E4-42C3-8C54-C9CF131686E6}"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pl-PL" smtClean="0"/>
              <a:t>Kliknij, aby edytować styl</a:t>
            </a:r>
            <a:endParaRPr lang="en-US"/>
          </a:p>
        </p:txBody>
      </p:sp>
      <p:sp>
        <p:nvSpPr>
          <p:cNvPr id="3" name="Symbol zastępczy tekstu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5"/>
          <p:cNvSpPr>
            <a:spLocks noGrp="1" noChangeArrowheads="1"/>
          </p:cNvSpPr>
          <p:nvPr>
            <p:ph type="dt" sz="half" idx="10"/>
          </p:nvPr>
        </p:nvSpPr>
        <p:spPr/>
        <p:txBody>
          <a:bodyPr/>
          <a:lstStyle>
            <a:lvl1pPr>
              <a:defRPr/>
            </a:lvl1pPr>
          </a:lstStyle>
          <a:p>
            <a:pPr>
              <a:defRPr/>
            </a:pPr>
            <a:endParaRPr lang="pl-PL"/>
          </a:p>
        </p:txBody>
      </p:sp>
      <p:sp>
        <p:nvSpPr>
          <p:cNvPr id="5" name="Rectangle 6"/>
          <p:cNvSpPr>
            <a:spLocks noGrp="1" noChangeArrowheads="1"/>
          </p:cNvSpPr>
          <p:nvPr>
            <p:ph type="ftr" sz="quarter" idx="11"/>
          </p:nvPr>
        </p:nvSpPr>
        <p:spPr/>
        <p:txBody>
          <a:bodyPr/>
          <a:lstStyle>
            <a:lvl1pPr>
              <a:defRPr/>
            </a:lvl1pPr>
          </a:lstStyle>
          <a:p>
            <a:pPr>
              <a:defRPr/>
            </a:pPr>
            <a:r>
              <a:rPr lang="pl-PL"/>
              <a:t>www.bhpoz.pl</a:t>
            </a:r>
          </a:p>
        </p:txBody>
      </p:sp>
      <p:sp>
        <p:nvSpPr>
          <p:cNvPr id="6" name="Rectangle 7"/>
          <p:cNvSpPr>
            <a:spLocks noGrp="1" noChangeArrowheads="1"/>
          </p:cNvSpPr>
          <p:nvPr>
            <p:ph type="sldNum" sz="quarter" idx="12"/>
          </p:nvPr>
        </p:nvSpPr>
        <p:spPr/>
        <p:txBody>
          <a:bodyPr/>
          <a:lstStyle>
            <a:lvl1pPr>
              <a:defRPr/>
            </a:lvl1pPr>
          </a:lstStyle>
          <a:p>
            <a:pPr>
              <a:defRPr/>
            </a:pPr>
            <a:fld id="{E36D23BF-CE42-4DD2-A40B-6A686BF8722B}" type="slidenum">
              <a:rPr lang="pl-PL"/>
              <a:pPr>
                <a:defRPr/>
              </a:pPr>
              <a:t>‹#›</a:t>
            </a:fld>
            <a:endParaRPr lang="pl-P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017F6126-E552-465D-AE41-A0EBF1C23016}" type="slidenum">
              <a:rPr lang="pl-PL"/>
              <a:pPr>
                <a:defRPr/>
              </a:pPr>
              <a:t>‹#›</a:t>
            </a:fld>
            <a:endParaRPr lang="pl-PL"/>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82638" y="4406900"/>
            <a:ext cx="84201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10D71ADE-2309-4070-87E4-1DBE989AB392}" type="slidenum">
              <a:rPr lang="pl-PL"/>
              <a:pPr>
                <a:defRPr/>
              </a:pPr>
              <a:t>‹#›</a:t>
            </a:fld>
            <a:endParaRPr lang="pl-PL"/>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22C5DB5A-01BA-43E2-8A3B-32BFEE52F60A}" type="slidenum">
              <a:rPr lang="pl-PL"/>
              <a:pPr>
                <a:defRPr/>
              </a:pPr>
              <a:t>‹#›</a:t>
            </a:fld>
            <a:endParaRPr lang="pl-PL"/>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endParaRPr lang="pl-PL"/>
          </a:p>
        </p:txBody>
      </p:sp>
      <p:sp>
        <p:nvSpPr>
          <p:cNvPr id="8"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4098BA00-24C6-4E75-B49E-67E269DBC657}" type="slidenum">
              <a:rPr lang="pl-PL"/>
              <a:pPr>
                <a:defRPr/>
              </a:pPr>
              <a:t>‹#›</a:t>
            </a:fld>
            <a:endParaRPr lang="pl-PL"/>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endParaRPr lang="pl-PL"/>
          </a:p>
        </p:txBody>
      </p:sp>
      <p:sp>
        <p:nvSpPr>
          <p:cNvPr id="4"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6E32C482-C4F9-45B8-A39C-5216D9CF817B}" type="slidenum">
              <a:rPr lang="pl-PL"/>
              <a:pPr>
                <a:defRPr/>
              </a:pPr>
              <a:t>‹#›</a:t>
            </a:fld>
            <a:endParaRPr lang="pl-PL"/>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endParaRPr lang="pl-PL"/>
          </a:p>
        </p:txBody>
      </p:sp>
      <p:sp>
        <p:nvSpPr>
          <p:cNvPr id="3"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78AA6000-682E-4B8E-8DFD-7DA4B47796AA}" type="slidenum">
              <a:rPr lang="pl-PL"/>
              <a:pPr>
                <a:defRPr/>
              </a:pPr>
              <a:t>‹#›</a:t>
            </a:fld>
            <a:endParaRPr lang="pl-PL"/>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95300" y="273050"/>
            <a:ext cx="3259138"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0211A0AA-56E3-4590-AE56-40E9D558B9FE}" type="slidenum">
              <a:rPr lang="pl-PL"/>
              <a:pPr>
                <a:defRPr/>
              </a:pPr>
              <a:t>‹#›</a:t>
            </a:fld>
            <a:endParaRPr lang="pl-PL"/>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941513" y="4800600"/>
            <a:ext cx="59436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941513"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endParaRPr lang="pl-PL"/>
          </a:p>
        </p:txBody>
      </p:sp>
      <p:sp>
        <p:nvSpPr>
          <p:cNvPr id="6"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DB8EB1B1-D7BA-4508-B302-FE2D26D2BC21}" type="slidenum">
              <a:rPr lang="pl-PL"/>
              <a:pPr>
                <a:defRPr/>
              </a:pPr>
              <a:t>‹#›</a:t>
            </a:fld>
            <a:endParaRPr lang="pl-PL"/>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5C05215-599E-4B54-AFBB-ED28009C6DCA}" type="slidenum">
              <a:rPr lang="pl-PL"/>
              <a:pPr>
                <a:defRPr/>
              </a:pPr>
              <a:t>‹#›</a:t>
            </a:fld>
            <a:endParaRPr lang="pl-PL"/>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7181850" y="274638"/>
            <a:ext cx="222885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95300" y="274638"/>
            <a:ext cx="653415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endParaRPr lang="pl-PL"/>
          </a:p>
        </p:txBody>
      </p:sp>
      <p:sp>
        <p:nvSpPr>
          <p:cNvPr id="5" name="Symbol zastępczy stopki 4"/>
          <p:cNvSpPr>
            <a:spLocks noGrp="1"/>
          </p:cNvSpPr>
          <p:nvPr>
            <p:ph type="ftr" sz="quarter" idx="11"/>
          </p:nvPr>
        </p:nvSpPr>
        <p:spPr/>
        <p:txBody>
          <a:bodyPr/>
          <a:lstStyle>
            <a:lvl1pPr>
              <a:defRPr/>
            </a:lvl1pPr>
          </a:lstStyle>
          <a:p>
            <a:pPr>
              <a:defRPr/>
            </a:pPr>
            <a:r>
              <a:rPr lang="pl-PL" smtClean="0"/>
              <a:t>www.bhpoz.pl</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B4771ED1-3260-4358-B891-8CC9D4CFC63D}"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95300" y="274638"/>
            <a:ext cx="8915400" cy="1143000"/>
          </a:xfrm>
          <a:prstGeom prst="rect">
            <a:avLst/>
          </a:prstGeom>
        </p:spPr>
        <p:txBody>
          <a:bodyPr/>
          <a:lstStyle>
            <a:lvl1pPr algn="ctr">
              <a:defRPr sz="3600">
                <a:solidFill>
                  <a:srgbClr val="FF0000"/>
                </a:solidFill>
                <a:latin typeface="+mn-lt"/>
              </a:defRPr>
            </a:lvl1pPr>
          </a:lstStyle>
          <a:p>
            <a:r>
              <a:rPr lang="pl-PL" smtClean="0"/>
              <a:t>Kliknij, aby edytować styl</a:t>
            </a:r>
            <a:endParaRPr lang="en-US" dirty="0"/>
          </a:p>
        </p:txBody>
      </p:sp>
      <p:sp>
        <p:nvSpPr>
          <p:cNvPr id="3" name="Rectangle 6"/>
          <p:cNvSpPr>
            <a:spLocks noGrp="1" noChangeArrowheads="1"/>
          </p:cNvSpPr>
          <p:nvPr>
            <p:ph type="ftr" sz="quarter" idx="10"/>
          </p:nvPr>
        </p:nvSpPr>
        <p:spPr/>
        <p:txBody>
          <a:bodyPr/>
          <a:lstStyle>
            <a:lvl1pPr>
              <a:defRPr/>
            </a:lvl1pPr>
          </a:lstStyle>
          <a:p>
            <a:pPr>
              <a:defRPr/>
            </a:pPr>
            <a:r>
              <a:rPr lang="pl-PL"/>
              <a:t>www.bhpoz.pl</a:t>
            </a:r>
          </a:p>
        </p:txBody>
      </p:sp>
      <p:sp>
        <p:nvSpPr>
          <p:cNvPr id="4" name="Rectangle 7"/>
          <p:cNvSpPr>
            <a:spLocks noGrp="1" noChangeArrowheads="1"/>
          </p:cNvSpPr>
          <p:nvPr>
            <p:ph type="sldNum" sz="quarter" idx="11"/>
          </p:nvPr>
        </p:nvSpPr>
        <p:spPr/>
        <p:txBody>
          <a:bodyPr/>
          <a:lstStyle>
            <a:lvl1pPr>
              <a:defRPr/>
            </a:lvl1pPr>
          </a:lstStyle>
          <a:p>
            <a:pPr>
              <a:defRPr/>
            </a:pPr>
            <a:fld id="{1531866A-BBDF-4A6E-9AEA-DE83509F86C8}"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95300" y="274638"/>
            <a:ext cx="8915400" cy="1143000"/>
          </a:xfrm>
          <a:prstGeom prst="rect">
            <a:avLst/>
          </a:prstGeom>
        </p:spPr>
        <p:txBody>
          <a:bodyPr/>
          <a:lstStyle>
            <a:lvl1pPr>
              <a:defRPr/>
            </a:lvl1pPr>
          </a:lstStyle>
          <a:p>
            <a:r>
              <a:rPr lang="pl-PL" smtClean="0"/>
              <a:t>Kliknij, aby edytować styl</a:t>
            </a:r>
            <a:endParaRPr lang="en-US"/>
          </a:p>
        </p:txBody>
      </p:sp>
      <p:sp>
        <p:nvSpPr>
          <p:cNvPr id="3" name="Symbol zastępczy tekstu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tekstu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Rectangle 5"/>
          <p:cNvSpPr>
            <a:spLocks noGrp="1" noChangeArrowheads="1"/>
          </p:cNvSpPr>
          <p:nvPr>
            <p:ph type="dt" sz="half" idx="10"/>
          </p:nvPr>
        </p:nvSpPr>
        <p:spPr/>
        <p:txBody>
          <a:bodyPr/>
          <a:lstStyle>
            <a:lvl1pPr>
              <a:defRPr/>
            </a:lvl1pPr>
          </a:lstStyle>
          <a:p>
            <a:pPr>
              <a:defRPr/>
            </a:pPr>
            <a:endParaRPr lang="pl-PL"/>
          </a:p>
        </p:txBody>
      </p:sp>
      <p:sp>
        <p:nvSpPr>
          <p:cNvPr id="8" name="Rectangle 6"/>
          <p:cNvSpPr>
            <a:spLocks noGrp="1" noChangeArrowheads="1"/>
          </p:cNvSpPr>
          <p:nvPr>
            <p:ph type="ftr" sz="quarter" idx="11"/>
          </p:nvPr>
        </p:nvSpPr>
        <p:spPr/>
        <p:txBody>
          <a:bodyPr/>
          <a:lstStyle>
            <a:lvl1pPr>
              <a:defRPr/>
            </a:lvl1pPr>
          </a:lstStyle>
          <a:p>
            <a:pPr>
              <a:defRPr/>
            </a:pPr>
            <a:r>
              <a:rPr lang="pl-PL"/>
              <a:t>www.bhpoz.pl</a:t>
            </a:r>
          </a:p>
        </p:txBody>
      </p:sp>
      <p:sp>
        <p:nvSpPr>
          <p:cNvPr id="9" name="Rectangle 7"/>
          <p:cNvSpPr>
            <a:spLocks noGrp="1" noChangeArrowheads="1"/>
          </p:cNvSpPr>
          <p:nvPr>
            <p:ph type="sldNum" sz="quarter" idx="12"/>
          </p:nvPr>
        </p:nvSpPr>
        <p:spPr/>
        <p:txBody>
          <a:bodyPr/>
          <a:lstStyle>
            <a:lvl1pPr>
              <a:defRPr/>
            </a:lvl1pPr>
          </a:lstStyle>
          <a:p>
            <a:pPr>
              <a:defRPr/>
            </a:pPr>
            <a:fld id="{81EDD439-A296-4E7E-BA84-CF53EFAB2C1A}"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95300" y="274638"/>
            <a:ext cx="8915400" cy="1143000"/>
          </a:xfrm>
          <a:prstGeom prst="rect">
            <a:avLst/>
          </a:prstGeom>
        </p:spPr>
        <p:txBody>
          <a:bodyPr/>
          <a:lstStyle/>
          <a:p>
            <a:r>
              <a:rPr lang="pl-PL" smtClean="0"/>
              <a:t>Kliknij, aby edytować styl</a:t>
            </a:r>
            <a:endParaRPr lang="en-US"/>
          </a:p>
        </p:txBody>
      </p:sp>
      <p:sp>
        <p:nvSpPr>
          <p:cNvPr id="3" name="Rectangle 5"/>
          <p:cNvSpPr>
            <a:spLocks noGrp="1" noChangeArrowheads="1"/>
          </p:cNvSpPr>
          <p:nvPr>
            <p:ph type="dt" sz="half" idx="10"/>
          </p:nvPr>
        </p:nvSpPr>
        <p:spPr/>
        <p:txBody>
          <a:bodyPr/>
          <a:lstStyle>
            <a:lvl1pPr>
              <a:defRPr/>
            </a:lvl1pPr>
          </a:lstStyle>
          <a:p>
            <a:pPr>
              <a:defRPr/>
            </a:pPr>
            <a:endParaRPr lang="pl-PL"/>
          </a:p>
        </p:txBody>
      </p:sp>
      <p:sp>
        <p:nvSpPr>
          <p:cNvPr id="4" name="Rectangle 6"/>
          <p:cNvSpPr>
            <a:spLocks noGrp="1" noChangeArrowheads="1"/>
          </p:cNvSpPr>
          <p:nvPr>
            <p:ph type="ftr" sz="quarter" idx="11"/>
          </p:nvPr>
        </p:nvSpPr>
        <p:spPr/>
        <p:txBody>
          <a:bodyPr/>
          <a:lstStyle>
            <a:lvl1pPr>
              <a:defRPr/>
            </a:lvl1pPr>
          </a:lstStyle>
          <a:p>
            <a:pPr>
              <a:defRPr/>
            </a:pPr>
            <a:r>
              <a:rPr lang="pl-PL"/>
              <a:t>www.bhpoz.pl</a:t>
            </a:r>
          </a:p>
        </p:txBody>
      </p:sp>
      <p:sp>
        <p:nvSpPr>
          <p:cNvPr id="5" name="Rectangle 7"/>
          <p:cNvSpPr>
            <a:spLocks noGrp="1" noChangeArrowheads="1"/>
          </p:cNvSpPr>
          <p:nvPr>
            <p:ph type="sldNum" sz="quarter" idx="12"/>
          </p:nvPr>
        </p:nvSpPr>
        <p:spPr/>
        <p:txBody>
          <a:bodyPr/>
          <a:lstStyle>
            <a:lvl1pPr>
              <a:defRPr/>
            </a:lvl1pPr>
          </a:lstStyle>
          <a:p>
            <a:pPr>
              <a:defRPr/>
            </a:pPr>
            <a:fld id="{78A60250-3465-412E-89E2-B05E44E4E974}"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pl-PL"/>
          </a:p>
        </p:txBody>
      </p:sp>
      <p:sp>
        <p:nvSpPr>
          <p:cNvPr id="3" name="Rectangle 6"/>
          <p:cNvSpPr>
            <a:spLocks noGrp="1" noChangeArrowheads="1"/>
          </p:cNvSpPr>
          <p:nvPr>
            <p:ph type="ftr" sz="quarter" idx="11"/>
          </p:nvPr>
        </p:nvSpPr>
        <p:spPr/>
        <p:txBody>
          <a:bodyPr/>
          <a:lstStyle>
            <a:lvl1pPr>
              <a:defRPr/>
            </a:lvl1pPr>
          </a:lstStyle>
          <a:p>
            <a:pPr>
              <a:defRPr/>
            </a:pPr>
            <a:r>
              <a:rPr lang="pl-PL"/>
              <a:t>www.bhpoz.pl</a:t>
            </a:r>
          </a:p>
        </p:txBody>
      </p:sp>
      <p:sp>
        <p:nvSpPr>
          <p:cNvPr id="4" name="Rectangle 7"/>
          <p:cNvSpPr>
            <a:spLocks noGrp="1" noChangeArrowheads="1"/>
          </p:cNvSpPr>
          <p:nvPr>
            <p:ph type="sldNum" sz="quarter" idx="12"/>
          </p:nvPr>
        </p:nvSpPr>
        <p:spPr/>
        <p:txBody>
          <a:bodyPr/>
          <a:lstStyle>
            <a:lvl1pPr>
              <a:defRPr/>
            </a:lvl1pPr>
          </a:lstStyle>
          <a:p>
            <a:pPr>
              <a:defRPr/>
            </a:pPr>
            <a:fld id="{C784DDB6-1521-4426-ACF5-7A555DD5A123}"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95300" y="273050"/>
            <a:ext cx="3259138" cy="1162050"/>
          </a:xfrm>
          <a:prstGeom prst="rect">
            <a:avLst/>
          </a:prstGeom>
        </p:spPr>
        <p:txBody>
          <a:bodyPr anchor="b"/>
          <a:lstStyle>
            <a:lvl1pPr algn="l">
              <a:defRPr sz="2000" b="1"/>
            </a:lvl1pPr>
          </a:lstStyle>
          <a:p>
            <a:r>
              <a:rPr lang="pl-PL" smtClean="0"/>
              <a:t>Kliknij, aby edytować styl</a:t>
            </a:r>
            <a:endParaRPr lang="en-US"/>
          </a:p>
        </p:txBody>
      </p:sp>
      <p:sp>
        <p:nvSpPr>
          <p:cNvPr id="3" name="Symbol zastępczy zawartości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tekstu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5"/>
          <p:cNvSpPr>
            <a:spLocks noGrp="1" noChangeArrowheads="1"/>
          </p:cNvSpPr>
          <p:nvPr>
            <p:ph type="dt" sz="half" idx="10"/>
          </p:nvPr>
        </p:nvSpPr>
        <p:spPr/>
        <p:txBody>
          <a:bodyPr/>
          <a:lstStyle>
            <a:lvl1pPr>
              <a:defRPr/>
            </a:lvl1pPr>
          </a:lstStyle>
          <a:p>
            <a:pPr>
              <a:defRPr/>
            </a:pPr>
            <a:endParaRPr lang="pl-PL"/>
          </a:p>
        </p:txBody>
      </p:sp>
      <p:sp>
        <p:nvSpPr>
          <p:cNvPr id="6" name="Rectangle 6"/>
          <p:cNvSpPr>
            <a:spLocks noGrp="1" noChangeArrowheads="1"/>
          </p:cNvSpPr>
          <p:nvPr>
            <p:ph type="ftr" sz="quarter" idx="11"/>
          </p:nvPr>
        </p:nvSpPr>
        <p:spPr/>
        <p:txBody>
          <a:bodyPr/>
          <a:lstStyle>
            <a:lvl1pPr>
              <a:defRPr/>
            </a:lvl1pPr>
          </a:lstStyle>
          <a:p>
            <a:pPr>
              <a:defRPr/>
            </a:pPr>
            <a:r>
              <a:rPr lang="pl-PL"/>
              <a:t>www.bhpoz.pl</a:t>
            </a:r>
          </a:p>
        </p:txBody>
      </p:sp>
      <p:sp>
        <p:nvSpPr>
          <p:cNvPr id="7" name="Rectangle 7"/>
          <p:cNvSpPr>
            <a:spLocks noGrp="1" noChangeArrowheads="1"/>
          </p:cNvSpPr>
          <p:nvPr>
            <p:ph type="sldNum" sz="quarter" idx="12"/>
          </p:nvPr>
        </p:nvSpPr>
        <p:spPr/>
        <p:txBody>
          <a:bodyPr/>
          <a:lstStyle>
            <a:lvl1pPr>
              <a:defRPr/>
            </a:lvl1pPr>
          </a:lstStyle>
          <a:p>
            <a:pPr>
              <a:defRPr/>
            </a:pPr>
            <a:fld id="{4443080C-CE0E-4ABE-8612-5F6F4A275B0B}"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941513" y="4800600"/>
            <a:ext cx="5943600" cy="566738"/>
          </a:xfrm>
          <a:prstGeom prst="rect">
            <a:avLst/>
          </a:prstGeom>
        </p:spPr>
        <p:txBody>
          <a:bodyPr anchor="b"/>
          <a:lstStyle>
            <a:lvl1pPr algn="l">
              <a:defRPr sz="2000" b="1"/>
            </a:lvl1pPr>
          </a:lstStyle>
          <a:p>
            <a:r>
              <a:rPr lang="pl-PL" smtClean="0"/>
              <a:t>Kliknij, aby edytować styl</a:t>
            </a:r>
            <a:endParaRPr lang="en-US"/>
          </a:p>
        </p:txBody>
      </p:sp>
      <p:sp>
        <p:nvSpPr>
          <p:cNvPr id="3" name="Symbol zastępczy obrazu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en-US" noProof="0" smtClean="0"/>
          </a:p>
        </p:txBody>
      </p:sp>
      <p:sp>
        <p:nvSpPr>
          <p:cNvPr id="4" name="Symbol zastępczy tekstu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5"/>
          <p:cNvSpPr>
            <a:spLocks noGrp="1" noChangeArrowheads="1"/>
          </p:cNvSpPr>
          <p:nvPr>
            <p:ph type="dt" sz="half" idx="10"/>
          </p:nvPr>
        </p:nvSpPr>
        <p:spPr/>
        <p:txBody>
          <a:bodyPr/>
          <a:lstStyle>
            <a:lvl1pPr>
              <a:defRPr/>
            </a:lvl1pPr>
          </a:lstStyle>
          <a:p>
            <a:pPr>
              <a:defRPr/>
            </a:pPr>
            <a:endParaRPr lang="pl-PL"/>
          </a:p>
        </p:txBody>
      </p:sp>
      <p:sp>
        <p:nvSpPr>
          <p:cNvPr id="6" name="Rectangle 6"/>
          <p:cNvSpPr>
            <a:spLocks noGrp="1" noChangeArrowheads="1"/>
          </p:cNvSpPr>
          <p:nvPr>
            <p:ph type="ftr" sz="quarter" idx="11"/>
          </p:nvPr>
        </p:nvSpPr>
        <p:spPr/>
        <p:txBody>
          <a:bodyPr/>
          <a:lstStyle>
            <a:lvl1pPr>
              <a:defRPr/>
            </a:lvl1pPr>
          </a:lstStyle>
          <a:p>
            <a:pPr>
              <a:defRPr/>
            </a:pPr>
            <a:r>
              <a:rPr lang="pl-PL"/>
              <a:t>www.bhpoz.pl</a:t>
            </a:r>
          </a:p>
        </p:txBody>
      </p:sp>
      <p:sp>
        <p:nvSpPr>
          <p:cNvPr id="7" name="Rectangle 7"/>
          <p:cNvSpPr>
            <a:spLocks noGrp="1" noChangeArrowheads="1"/>
          </p:cNvSpPr>
          <p:nvPr>
            <p:ph type="sldNum" sz="quarter" idx="12"/>
          </p:nvPr>
        </p:nvSpPr>
        <p:spPr/>
        <p:txBody>
          <a:bodyPr/>
          <a:lstStyle>
            <a:lvl1pPr>
              <a:defRPr/>
            </a:lvl1pPr>
          </a:lstStyle>
          <a:p>
            <a:pPr>
              <a:defRPr/>
            </a:pPr>
            <a:fld id="{13DFF00E-097B-45F7-82CC-9F8965208147}"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6834" name="Arc 2"/>
          <p:cNvSpPr>
            <a:spLocks/>
          </p:cNvSpPr>
          <p:nvPr/>
        </p:nvSpPr>
        <p:spPr bwMode="auto">
          <a:xfrm>
            <a:off x="0" y="842963"/>
            <a:ext cx="31369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a:latin typeface="Tahoma" charset="0"/>
            </a:endParaRPr>
          </a:p>
        </p:txBody>
      </p:sp>
      <p:sp>
        <p:nvSpPr>
          <p:cNvPr id="5123" name="Rectangle 4"/>
          <p:cNvSpPr>
            <a:spLocks noGrp="1" noChangeArrowheads="1"/>
          </p:cNvSpPr>
          <p:nvPr>
            <p:ph type="body" idx="1"/>
          </p:nvPr>
        </p:nvSpPr>
        <p:spPr bwMode="auto">
          <a:xfrm>
            <a:off x="381000" y="1981200"/>
            <a:ext cx="92773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pl-PL" smtClean="0"/>
              <a:t>Kliknij, aby edytować style tekstu</a:t>
            </a:r>
            <a:br>
              <a:rPr lang="pl-PL" smtClean="0"/>
            </a:br>
            <a:r>
              <a:rPr lang="pl-PL" smtClean="0"/>
              <a:t>z Wzorca</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376837" name="Rectangle 5"/>
          <p:cNvSpPr>
            <a:spLocks noGrp="1" noChangeArrowheads="1"/>
          </p:cNvSpPr>
          <p:nvPr>
            <p:ph type="dt" sz="half" idx="2"/>
          </p:nvPr>
        </p:nvSpPr>
        <p:spPr bwMode="auto">
          <a:xfrm>
            <a:off x="330200" y="6248400"/>
            <a:ext cx="2641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spcBef>
                <a:spcPct val="0"/>
              </a:spcBef>
              <a:buFontTx/>
              <a:buNone/>
              <a:defRPr sz="1400">
                <a:solidFill>
                  <a:schemeClr val="hlink"/>
                </a:solidFill>
                <a:latin typeface="+mn-lt"/>
              </a:defRPr>
            </a:lvl1pPr>
          </a:lstStyle>
          <a:p>
            <a:pPr>
              <a:defRPr/>
            </a:pPr>
            <a:endParaRPr lang="pl-PL"/>
          </a:p>
        </p:txBody>
      </p:sp>
      <p:sp>
        <p:nvSpPr>
          <p:cNvPr id="376838" name="Rectangle 6"/>
          <p:cNvSpPr>
            <a:spLocks noGrp="1" noChangeArrowheads="1"/>
          </p:cNvSpPr>
          <p:nvPr>
            <p:ph type="ftr" sz="quarter" idx="3"/>
          </p:nvPr>
        </p:nvSpPr>
        <p:spPr bwMode="auto">
          <a:xfrm>
            <a:off x="3714750" y="6248400"/>
            <a:ext cx="34671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spcBef>
                <a:spcPct val="0"/>
              </a:spcBef>
              <a:buFontTx/>
              <a:buNone/>
              <a:defRPr sz="1400">
                <a:solidFill>
                  <a:schemeClr val="hlink"/>
                </a:solidFill>
                <a:latin typeface="+mn-lt"/>
              </a:defRPr>
            </a:lvl1pPr>
          </a:lstStyle>
          <a:p>
            <a:pPr>
              <a:defRPr/>
            </a:pPr>
            <a:r>
              <a:rPr lang="pl-PL"/>
              <a:t>www.bhpoz.pl</a:t>
            </a:r>
          </a:p>
        </p:txBody>
      </p:sp>
      <p:sp>
        <p:nvSpPr>
          <p:cNvPr id="376839" name="Rectangle 7"/>
          <p:cNvSpPr>
            <a:spLocks noGrp="1" noChangeArrowheads="1"/>
          </p:cNvSpPr>
          <p:nvPr>
            <p:ph type="sldNum" sz="quarter" idx="4"/>
          </p:nvPr>
        </p:nvSpPr>
        <p:spPr bwMode="auto">
          <a:xfrm>
            <a:off x="7594600" y="6248400"/>
            <a:ext cx="206375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buFontTx/>
              <a:buNone/>
              <a:defRPr sz="1400">
                <a:solidFill>
                  <a:schemeClr val="hlink"/>
                </a:solidFill>
                <a:latin typeface="+mn-lt"/>
              </a:defRPr>
            </a:lvl1pPr>
          </a:lstStyle>
          <a:p>
            <a:pPr>
              <a:defRPr/>
            </a:pPr>
            <a:fld id="{6A4FC72E-663B-446C-8AA4-328AAB88C73E}" type="slidenum">
              <a:rPr lang="pl-PL"/>
              <a:pPr>
                <a:defRPr/>
              </a:pPr>
              <a:t>‹#›</a:t>
            </a:fld>
            <a:endParaRPr lang="pl-PL" dirty="0"/>
          </a:p>
        </p:txBody>
      </p:sp>
      <p:sp>
        <p:nvSpPr>
          <p:cNvPr id="5127" name="Symbol zastępczy tytułu 6"/>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Tree>
  </p:cSld>
  <p:clrMap bg1="lt1" tx1="dk1" bg2="lt2" tx2="dk2" accent1="accent1" accent2="accent2" accent3="accent3" accent4="accent4" accent5="accent5" accent6="accent6" hlink="hlink" folHlink="folHlink"/>
  <p:sldLayoutIdLst>
    <p:sldLayoutId id="2147484134" r:id="rId1"/>
    <p:sldLayoutId id="2147484135" r:id="rId2"/>
    <p:sldLayoutId id="2147484136" r:id="rId3"/>
    <p:sldLayoutId id="2147484137" r:id="rId4"/>
    <p:sldLayoutId id="2147484138" r:id="rId5"/>
    <p:sldLayoutId id="2147484139" r:id="rId6"/>
    <p:sldLayoutId id="2147484140" r:id="rId7"/>
    <p:sldLayoutId id="2147484141" r:id="rId8"/>
    <p:sldLayoutId id="2147484142" r:id="rId9"/>
    <p:sldLayoutId id="2147484143" r:id="rId10"/>
    <p:sldLayoutId id="2147484144" r:id="rId11"/>
    <p:sldLayoutId id="2147484145" r:id="rId12"/>
    <p:sldLayoutId id="2147484146" r:id="rId13"/>
    <p:sldLayoutId id="2147484147" r:id="rId14"/>
    <p:sldLayoutId id="2147484148" r:id="rId15"/>
    <p:sldLayoutId id="2147484149" r:id="rId16"/>
    <p:sldLayoutId id="2147484150" r:id="rId17"/>
  </p:sldLayoutIdLst>
  <p:hf hdr="0" ftr="0" dt="0"/>
  <p:txStyles>
    <p:titleStyle>
      <a:lvl1pPr algn="l" rtl="0" eaLnBrk="1" fontAlgn="base" hangingPunct="1">
        <a:lnSpc>
          <a:spcPct val="70000"/>
        </a:lnSpc>
        <a:spcBef>
          <a:spcPct val="0"/>
        </a:spcBef>
        <a:spcAft>
          <a:spcPct val="0"/>
        </a:spcAft>
        <a:defRPr kumimoji="1" sz="4800" b="1">
          <a:solidFill>
            <a:schemeClr val="tx2"/>
          </a:solidFill>
          <a:latin typeface="+mj-lt"/>
          <a:ea typeface="+mj-ea"/>
          <a:cs typeface="+mj-cs"/>
        </a:defRPr>
      </a:lvl1pPr>
      <a:lvl2pPr algn="l" rtl="0" eaLnBrk="1" fontAlgn="base" hangingPunct="1">
        <a:lnSpc>
          <a:spcPct val="70000"/>
        </a:lnSpc>
        <a:spcBef>
          <a:spcPct val="0"/>
        </a:spcBef>
        <a:spcAft>
          <a:spcPct val="0"/>
        </a:spcAft>
        <a:defRPr kumimoji="1" sz="4800" b="1">
          <a:solidFill>
            <a:schemeClr val="tx2"/>
          </a:solidFill>
          <a:latin typeface="Arial Narrow" pitchFamily="34" charset="0"/>
        </a:defRPr>
      </a:lvl2pPr>
      <a:lvl3pPr algn="l" rtl="0" eaLnBrk="1" fontAlgn="base" hangingPunct="1">
        <a:lnSpc>
          <a:spcPct val="70000"/>
        </a:lnSpc>
        <a:spcBef>
          <a:spcPct val="0"/>
        </a:spcBef>
        <a:spcAft>
          <a:spcPct val="0"/>
        </a:spcAft>
        <a:defRPr kumimoji="1" sz="4800" b="1">
          <a:solidFill>
            <a:schemeClr val="tx2"/>
          </a:solidFill>
          <a:latin typeface="Arial Narrow" pitchFamily="34" charset="0"/>
        </a:defRPr>
      </a:lvl3pPr>
      <a:lvl4pPr algn="l" rtl="0" eaLnBrk="1" fontAlgn="base" hangingPunct="1">
        <a:lnSpc>
          <a:spcPct val="70000"/>
        </a:lnSpc>
        <a:spcBef>
          <a:spcPct val="0"/>
        </a:spcBef>
        <a:spcAft>
          <a:spcPct val="0"/>
        </a:spcAft>
        <a:defRPr kumimoji="1" sz="4800" b="1">
          <a:solidFill>
            <a:schemeClr val="tx2"/>
          </a:solidFill>
          <a:latin typeface="Arial Narrow" pitchFamily="34" charset="0"/>
        </a:defRPr>
      </a:lvl4pPr>
      <a:lvl5pPr algn="l" rtl="0" eaLnBrk="1" fontAlgn="base" hangingPunct="1">
        <a:lnSpc>
          <a:spcPct val="70000"/>
        </a:lnSpc>
        <a:spcBef>
          <a:spcPct val="0"/>
        </a:spcBef>
        <a:spcAft>
          <a:spcPct val="0"/>
        </a:spcAft>
        <a:defRPr kumimoji="1" sz="4800" b="1">
          <a:solidFill>
            <a:schemeClr val="tx2"/>
          </a:solidFill>
          <a:latin typeface="Arial Narrow" pitchFamily="34" charset="0"/>
        </a:defRPr>
      </a:lvl5pPr>
      <a:lvl6pPr marL="457200" algn="l" rtl="0" eaLnBrk="1" fontAlgn="base" hangingPunct="1">
        <a:lnSpc>
          <a:spcPct val="70000"/>
        </a:lnSpc>
        <a:spcBef>
          <a:spcPct val="0"/>
        </a:spcBef>
        <a:spcAft>
          <a:spcPct val="0"/>
        </a:spcAft>
        <a:defRPr kumimoji="1" sz="4800" b="1">
          <a:solidFill>
            <a:schemeClr val="tx2"/>
          </a:solidFill>
          <a:latin typeface="Arial Narrow" pitchFamily="34" charset="0"/>
        </a:defRPr>
      </a:lvl6pPr>
      <a:lvl7pPr marL="914400" algn="l" rtl="0" eaLnBrk="1" fontAlgn="base" hangingPunct="1">
        <a:lnSpc>
          <a:spcPct val="70000"/>
        </a:lnSpc>
        <a:spcBef>
          <a:spcPct val="0"/>
        </a:spcBef>
        <a:spcAft>
          <a:spcPct val="0"/>
        </a:spcAft>
        <a:defRPr kumimoji="1" sz="4800" b="1">
          <a:solidFill>
            <a:schemeClr val="tx2"/>
          </a:solidFill>
          <a:latin typeface="Arial Narrow" pitchFamily="34" charset="0"/>
        </a:defRPr>
      </a:lvl7pPr>
      <a:lvl8pPr marL="1371600" algn="l" rtl="0" eaLnBrk="1" fontAlgn="base" hangingPunct="1">
        <a:lnSpc>
          <a:spcPct val="70000"/>
        </a:lnSpc>
        <a:spcBef>
          <a:spcPct val="0"/>
        </a:spcBef>
        <a:spcAft>
          <a:spcPct val="0"/>
        </a:spcAft>
        <a:defRPr kumimoji="1" sz="4800" b="1">
          <a:solidFill>
            <a:schemeClr val="tx2"/>
          </a:solidFill>
          <a:latin typeface="Arial Narrow" pitchFamily="34" charset="0"/>
        </a:defRPr>
      </a:lvl8pPr>
      <a:lvl9pPr marL="1828800" algn="l" rtl="0" eaLnBrk="1" fontAlgn="base" hangingPunct="1">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1" fontAlgn="base" hangingPunct="1">
        <a:spcBef>
          <a:spcPct val="20000"/>
        </a:spcBef>
        <a:spcAft>
          <a:spcPct val="0"/>
        </a:spcAft>
        <a:buClr>
          <a:schemeClr val="hlink"/>
        </a:buClr>
        <a:buSzPct val="50000"/>
        <a:buFont typeface="Monotype Sorts" pitchFamily="2" charset="2"/>
        <a:buChar char="n"/>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Monotype Sorts" pitchFamily="2" charset="2"/>
        <a:buChar char="u"/>
        <a:defRPr kumimoji="1" sz="2600">
          <a:solidFill>
            <a:schemeClr val="tx1"/>
          </a:solidFill>
          <a:latin typeface="+mn-lt"/>
        </a:defRPr>
      </a:lvl2pPr>
      <a:lvl3pPr marL="1143000" indent="-228600" algn="l" rtl="0" eaLnBrk="1" fontAlgn="base" hangingPunct="1">
        <a:spcBef>
          <a:spcPct val="20000"/>
        </a:spcBef>
        <a:spcAft>
          <a:spcPct val="0"/>
        </a:spcAft>
        <a:buClr>
          <a:schemeClr val="hlink"/>
        </a:buClr>
        <a:buSzPct val="65000"/>
        <a:buFont typeface="Monotype Sorts" pitchFamily="2" charset="2"/>
        <a:buChar char="F"/>
        <a:defRPr kumimoji="1" sz="2400">
          <a:solidFill>
            <a:schemeClr val="tx1"/>
          </a:solidFill>
          <a:latin typeface="+mn-lt"/>
        </a:defRPr>
      </a:lvl3pPr>
      <a:lvl4pPr marL="1600200" indent="-228600" algn="l" rtl="0" eaLnBrk="1" fontAlgn="base" hangingPunct="1">
        <a:spcBef>
          <a:spcPct val="20000"/>
        </a:spcBef>
        <a:spcAft>
          <a:spcPct val="0"/>
        </a:spcAft>
        <a:buClr>
          <a:schemeClr val="tx2"/>
        </a:buClr>
        <a:buSzPct val="100000"/>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hlink"/>
        </a:buClr>
        <a:buSzPct val="100000"/>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hlink"/>
        </a:buClr>
        <a:buSzPct val="100000"/>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hlink"/>
        </a:buClr>
        <a:buSzPct val="100000"/>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hlink"/>
        </a:buClr>
        <a:buSzPct val="100000"/>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hlink"/>
        </a:buClr>
        <a:buSzPct val="100000"/>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Symbol zastępczy tytułu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6147" name="Symbol zastępczy tekstu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pl-PL"/>
          </a:p>
        </p:txBody>
      </p:sp>
      <p:sp>
        <p:nvSpPr>
          <p:cNvPr id="5" name="Symbol zastępczy stopki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l-PL" smtClean="0"/>
              <a:t>www.bhpoz.pl</a:t>
            </a:r>
            <a:endParaRPr lang="pl-PL"/>
          </a:p>
        </p:txBody>
      </p:sp>
      <p:sp>
        <p:nvSpPr>
          <p:cNvPr id="6" name="Symbol zastępczy numeru slajdu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3B2EA4E-DAB5-45C3-AAA9-7F11B8827F6F}"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Symbol zastępczy tytułu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7171" name="Symbol zastępczy tekstu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pl-PL"/>
          </a:p>
        </p:txBody>
      </p:sp>
      <p:sp>
        <p:nvSpPr>
          <p:cNvPr id="5" name="Symbol zastępczy stopki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l-PL" smtClean="0"/>
              <a:t>www.bhpoz.pl</a:t>
            </a:r>
            <a:endParaRPr lang="pl-PL"/>
          </a:p>
        </p:txBody>
      </p:sp>
      <p:sp>
        <p:nvSpPr>
          <p:cNvPr id="6" name="Symbol zastępczy numeru slajdu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1239D56-F41E-4A3C-AB37-528980B0EAB0}"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4123" r:id="rId1"/>
    <p:sldLayoutId id="2147484124" r:id="rId2"/>
    <p:sldLayoutId id="2147484125" r:id="rId3"/>
    <p:sldLayoutId id="2147484126" r:id="rId4"/>
    <p:sldLayoutId id="2147484127" r:id="rId5"/>
    <p:sldLayoutId id="2147484128" r:id="rId6"/>
    <p:sldLayoutId id="2147484129" r:id="rId7"/>
    <p:sldLayoutId id="2147484130" r:id="rId8"/>
    <p:sldLayoutId id="2147484131" r:id="rId9"/>
    <p:sldLayoutId id="2147484132" r:id="rId10"/>
    <p:sldLayoutId id="214748413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1.wav"/><Relationship Id="rId1" Type="http://schemas.openxmlformats.org/officeDocument/2006/relationships/slideLayout" Target="../slideLayouts/slideLayout1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12"/>
          </p:nvPr>
        </p:nvSpPr>
        <p:spPr/>
        <p:txBody>
          <a:bodyPr/>
          <a:lstStyle/>
          <a:p>
            <a:pPr>
              <a:defRPr/>
            </a:pPr>
            <a:fld id="{F0C231A6-2B76-4946-8E2F-339E666FAAA6}" type="slidenum">
              <a:rPr lang="pl-PL"/>
              <a:pPr>
                <a:defRPr/>
              </a:pPr>
              <a:t>1</a:t>
            </a:fld>
            <a:endParaRPr lang="pl-PL"/>
          </a:p>
        </p:txBody>
      </p:sp>
      <p:sp>
        <p:nvSpPr>
          <p:cNvPr id="25603" name="Rectangle 10"/>
          <p:cNvSpPr>
            <a:spLocks noGrp="1" noChangeArrowheads="1"/>
          </p:cNvSpPr>
          <p:nvPr>
            <p:ph type="ctrTitle"/>
          </p:nvPr>
        </p:nvSpPr>
        <p:spPr>
          <a:xfrm>
            <a:off x="84138" y="563563"/>
            <a:ext cx="9737725" cy="1079500"/>
          </a:xfrm>
        </p:spPr>
        <p:txBody>
          <a:bodyPr anchor="ctr"/>
          <a:lstStyle/>
          <a:p>
            <a:pPr algn="ctr"/>
            <a:r>
              <a:rPr lang="pl-PL" sz="4400" dirty="0" smtClean="0">
                <a:solidFill>
                  <a:srgbClr val="FF0000"/>
                </a:solidFill>
              </a:rPr>
              <a:t>Bezpieczeństwo i Higiena Pracy</a:t>
            </a:r>
            <a:endParaRPr lang="pl-PL" sz="4400" dirty="0" smtClean="0"/>
          </a:p>
        </p:txBody>
      </p:sp>
      <p:sp>
        <p:nvSpPr>
          <p:cNvPr id="19461" name="Text Box 15"/>
          <p:cNvSpPr txBox="1">
            <a:spLocks noChangeArrowheads="1"/>
          </p:cNvSpPr>
          <p:nvPr/>
        </p:nvSpPr>
        <p:spPr bwMode="auto">
          <a:xfrm>
            <a:off x="560512" y="2598064"/>
            <a:ext cx="8791575" cy="131112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lgn="ctr">
              <a:buFontTx/>
              <a:buNone/>
              <a:defRPr/>
            </a:pPr>
            <a:r>
              <a:rPr lang="pl-PL" sz="3600" b="1" dirty="0" smtClean="0">
                <a:solidFill>
                  <a:srgbClr val="008000"/>
                </a:solidFill>
              </a:rPr>
              <a:t>Zasady postępowania </a:t>
            </a:r>
          </a:p>
          <a:p>
            <a:pPr algn="ctr">
              <a:buFontTx/>
              <a:buNone/>
              <a:defRPr/>
            </a:pPr>
            <a:r>
              <a:rPr lang="pl-PL" sz="3600" b="1" dirty="0" smtClean="0">
                <a:solidFill>
                  <a:srgbClr val="008000"/>
                </a:solidFill>
              </a:rPr>
              <a:t>w razie wypadku przy pracy  </a:t>
            </a:r>
            <a:endParaRPr lang="pl-PL" sz="3600" b="1" dirty="0">
              <a:solidFill>
                <a:srgbClr val="008000"/>
              </a:solidFill>
            </a:endParaRPr>
          </a:p>
        </p:txBody>
      </p:sp>
      <p:sp>
        <p:nvSpPr>
          <p:cNvPr id="7" name="Prostokąt 6"/>
          <p:cNvSpPr/>
          <p:nvPr/>
        </p:nvSpPr>
        <p:spPr>
          <a:xfrm>
            <a:off x="1535113" y="4540485"/>
            <a:ext cx="6835775" cy="1421928"/>
          </a:xfrm>
          <a:prstGeom prst="rect">
            <a:avLst/>
          </a:prstGeom>
        </p:spPr>
        <p:style>
          <a:lnRef idx="1">
            <a:schemeClr val="accent2"/>
          </a:lnRef>
          <a:fillRef idx="2">
            <a:schemeClr val="accent2"/>
          </a:fillRef>
          <a:effectRef idx="1">
            <a:schemeClr val="accent2"/>
          </a:effectRef>
          <a:fontRef idx="minor">
            <a:schemeClr val="dk1"/>
          </a:fontRef>
        </p:style>
        <p:txBody>
          <a:bodyPr anchor="ctr">
            <a:spAutoFit/>
          </a:bodyPr>
          <a:lstStyle/>
          <a:p>
            <a:pPr>
              <a:buFontTx/>
              <a:buNone/>
              <a:defRPr/>
            </a:pPr>
            <a:r>
              <a:rPr lang="pl-PL" sz="1600" i="1" dirty="0">
                <a:solidFill>
                  <a:srgbClr val="FF0000"/>
                </a:solidFill>
              </a:rPr>
              <a:t>podst. </a:t>
            </a:r>
            <a:r>
              <a:rPr lang="pl-PL" sz="1600" i="1" dirty="0" smtClean="0">
                <a:solidFill>
                  <a:srgbClr val="FF0000"/>
                </a:solidFill>
              </a:rPr>
              <a:t>prawna:  </a:t>
            </a:r>
          </a:p>
          <a:p>
            <a:pPr>
              <a:buNone/>
              <a:defRPr/>
            </a:pPr>
            <a:r>
              <a:rPr lang="pl-PL" sz="1600" i="1" dirty="0" smtClean="0">
                <a:solidFill>
                  <a:srgbClr val="FF0000"/>
                </a:solidFill>
              </a:rPr>
              <a:t>Ustawa o ubezpieczeniu społecznym z tytułu wypadków przy pracy i chorób zawodowych </a:t>
            </a:r>
            <a:r>
              <a:rPr lang="pl-PL" sz="1600" i="1" smtClean="0">
                <a:solidFill>
                  <a:srgbClr val="FF0000"/>
                </a:solidFill>
              </a:rPr>
              <a:t>Dz.U.2019.0.1205 </a:t>
            </a:r>
          </a:p>
          <a:p>
            <a:pPr>
              <a:buNone/>
              <a:defRPr/>
            </a:pPr>
            <a:r>
              <a:rPr lang="pl-PL" sz="1600" i="1" dirty="0" smtClean="0">
                <a:solidFill>
                  <a:srgbClr val="FF0000"/>
                </a:solidFill>
              </a:rPr>
              <a:t>Ustawa </a:t>
            </a:r>
            <a:r>
              <a:rPr lang="pl-PL" sz="1600" i="1" dirty="0" smtClean="0">
                <a:solidFill>
                  <a:srgbClr val="FF0000"/>
                </a:solidFill>
              </a:rPr>
              <a:t>z dnia 30 października 2002 r. o ubezpieczeniu społecznym z tytułu wypadków przy pracy i chorób zawodowych.</a:t>
            </a:r>
            <a:endParaRPr lang="pl-PL" sz="1600" i="1" dirty="0">
              <a:solidFill>
                <a:srgbClr val="FF0000"/>
              </a:solidFill>
            </a:endParaRPr>
          </a:p>
        </p:txBody>
      </p:sp>
    </p:spTree>
  </p:cSld>
  <p:clrMapOvr>
    <a:masterClrMapping/>
  </p:clrMapOvr>
  <p:transition advTm="2144"/>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pPr>
              <a:defRPr/>
            </a:pPr>
            <a:fld id="{BE4C11D9-F267-4B29-89AD-097281C69ACF}" type="slidenum">
              <a:rPr lang="pl-PL"/>
              <a:pPr>
                <a:defRPr/>
              </a:pPr>
              <a:t>10</a:t>
            </a:fld>
            <a:endParaRPr lang="pl-PL"/>
          </a:p>
        </p:txBody>
      </p:sp>
      <p:sp>
        <p:nvSpPr>
          <p:cNvPr id="18436" name="Rectangle 2"/>
          <p:cNvSpPr>
            <a:spLocks noGrp="1" noChangeArrowheads="1"/>
          </p:cNvSpPr>
          <p:nvPr>
            <p:ph type="title"/>
          </p:nvPr>
        </p:nvSpPr>
        <p:spPr bwMode="auto">
          <a:xfrm>
            <a:off x="742950" y="609600"/>
            <a:ext cx="8420100" cy="587152"/>
          </a:xfrm>
          <a:noFill/>
          <a:ln>
            <a:miter lim="800000"/>
            <a:headEnd/>
            <a:tailEnd/>
          </a:ln>
        </p:spPr>
        <p:txBody>
          <a:bodyPr vert="horz" wrap="square" lIns="91440" tIns="45720" rIns="91440" bIns="45720" numCol="1" anchor="t" anchorCtr="0" compatLnSpc="1">
            <a:prstTxWarp prst="textNoShape">
              <a:avLst/>
            </a:prstTxWarp>
          </a:bodyPr>
          <a:lstStyle/>
          <a:p>
            <a:pPr algn="ctr"/>
            <a:r>
              <a:rPr lang="pl-PL" sz="2900" dirty="0" smtClean="0">
                <a:solidFill>
                  <a:srgbClr val="FF0000"/>
                </a:solidFill>
                <a:effectLst>
                  <a:outerShdw blurRad="38100" dist="38100" dir="2700000" algn="tl">
                    <a:srgbClr val="000000">
                      <a:alpha val="43137"/>
                    </a:srgbClr>
                  </a:outerShdw>
                </a:effectLst>
                <a:latin typeface="+mn-lt"/>
              </a:rPr>
              <a:t>Podział wypadków przy pracy</a:t>
            </a:r>
            <a:endParaRPr lang="pl-PL" sz="2900" dirty="0" smtClean="0">
              <a:effectLst>
                <a:outerShdw blurRad="38100" dist="38100" dir="2700000" algn="tl">
                  <a:srgbClr val="000000">
                    <a:alpha val="43137"/>
                  </a:srgbClr>
                </a:outerShdw>
              </a:effectLst>
              <a:latin typeface="+mn-lt"/>
            </a:endParaRPr>
          </a:p>
        </p:txBody>
      </p:sp>
      <p:graphicFrame>
        <p:nvGraphicFramePr>
          <p:cNvPr id="6" name="Diagram 5"/>
          <p:cNvGraphicFramePr/>
          <p:nvPr/>
        </p:nvGraphicFramePr>
        <p:xfrm>
          <a:off x="776536" y="1227666"/>
          <a:ext cx="7478464" cy="4402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16"/>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95300" y="0"/>
            <a:ext cx="8915400" cy="1143000"/>
          </a:xfrm>
        </p:spPr>
        <p:txBody>
          <a:bodyPr/>
          <a:lstStyle/>
          <a:p>
            <a:pPr>
              <a:defRPr/>
            </a:pPr>
            <a:r>
              <a:rPr lang="pl-PL" sz="2900" dirty="0" smtClean="0">
                <a:effectLst>
                  <a:outerShdw blurRad="38100" dist="38100" dir="2700000" algn="tl">
                    <a:srgbClr val="C0C0C0"/>
                  </a:outerShdw>
                </a:effectLst>
              </a:rPr>
              <a:t>Wypadek przy </a:t>
            </a:r>
            <a:r>
              <a:rPr lang="pl-PL" sz="2900" dirty="0" err="1" smtClean="0">
                <a:effectLst>
                  <a:outerShdw blurRad="38100" dist="38100" dir="2700000" algn="tl">
                    <a:srgbClr val="C0C0C0"/>
                  </a:outerShdw>
                </a:effectLst>
              </a:rPr>
              <a:t>pray</a:t>
            </a:r>
            <a:r>
              <a:rPr lang="pl-PL" sz="2900" dirty="0" smtClean="0"/>
              <a:t> </a:t>
            </a:r>
            <a:endParaRPr lang="pl-PL" sz="2900" dirty="0"/>
          </a:p>
        </p:txBody>
      </p:sp>
      <p:graphicFrame>
        <p:nvGraphicFramePr>
          <p:cNvPr id="8" name="Diagram 7"/>
          <p:cNvGraphicFramePr/>
          <p:nvPr/>
        </p:nvGraphicFramePr>
        <p:xfrm>
          <a:off x="404798" y="1285860"/>
          <a:ext cx="9096404" cy="4705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511" name="AutoShape 7"/>
          <p:cNvSpPr>
            <a:spLocks noChangeArrowheads="1"/>
          </p:cNvSpPr>
          <p:nvPr/>
        </p:nvSpPr>
        <p:spPr bwMode="auto">
          <a:xfrm>
            <a:off x="1816100" y="4876800"/>
            <a:ext cx="2971800" cy="1143000"/>
          </a:xfrm>
          <a:prstGeom prst="wedgeRoundRectCallout">
            <a:avLst>
              <a:gd name="adj1" fmla="val -47917"/>
              <a:gd name="adj2" fmla="val 14028"/>
              <a:gd name="adj3" fmla="val 16667"/>
            </a:avLst>
          </a:prstGeom>
          <a:noFill/>
          <a:ln w="9525">
            <a:noFill/>
            <a:miter lim="800000"/>
            <a:headEnd/>
            <a:tailEnd/>
          </a:ln>
        </p:spPr>
        <p:txBody>
          <a:bodyPr wrap="none" anchor="ctr"/>
          <a:lstStyle/>
          <a:p>
            <a:pPr algn="ctr"/>
            <a:endParaRPr lang="pl-PL"/>
          </a:p>
        </p:txBody>
      </p:sp>
      <p:sp>
        <p:nvSpPr>
          <p:cNvPr id="5" name="Symbol zastępczy numeru slajdu 4"/>
          <p:cNvSpPr>
            <a:spLocks noGrp="1"/>
          </p:cNvSpPr>
          <p:nvPr>
            <p:ph type="sldNum" sz="quarter" idx="11"/>
          </p:nvPr>
        </p:nvSpPr>
        <p:spPr/>
        <p:txBody>
          <a:bodyPr/>
          <a:lstStyle/>
          <a:p>
            <a:pPr>
              <a:defRPr/>
            </a:pPr>
            <a:fld id="{1531866A-BBDF-4A6E-9AEA-DE83509F86C8}" type="slidenum">
              <a:rPr lang="pl-PL" smtClean="0"/>
              <a:pPr>
                <a:defRPr/>
              </a:pPr>
              <a:t>11</a:t>
            </a:fld>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SWIST.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21511"/>
                                        </p:tgtEl>
                                        <p:attrNameLst>
                                          <p:attrName>style.visibility</p:attrName>
                                        </p:attrNameLst>
                                      </p:cBhvr>
                                      <p:to>
                                        <p:strVal val="visible"/>
                                      </p:to>
                                    </p:set>
                                    <p:anim calcmode="lin" valueType="num">
                                      <p:cBhvr additive="base">
                                        <p:cTn id="13" dur="500" fill="hold"/>
                                        <p:tgtEl>
                                          <p:spTgt spid="21511"/>
                                        </p:tgtEl>
                                        <p:attrNameLst>
                                          <p:attrName>ppt_x</p:attrName>
                                        </p:attrNameLst>
                                      </p:cBhvr>
                                      <p:tavLst>
                                        <p:tav tm="0">
                                          <p:val>
                                            <p:strVal val="0-#ppt_w/2"/>
                                          </p:val>
                                        </p:tav>
                                        <p:tav tm="100000">
                                          <p:val>
                                            <p:strVal val="#ppt_x"/>
                                          </p:val>
                                        </p:tav>
                                      </p:tavLst>
                                    </p:anim>
                                    <p:anim calcmode="lin" valueType="num">
                                      <p:cBhvr additive="base">
                                        <p:cTn id="14" dur="500" fill="hold"/>
                                        <p:tgtEl>
                                          <p:spTgt spid="215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P spid="2151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95300" y="0"/>
            <a:ext cx="8915400" cy="1143000"/>
          </a:xfrm>
        </p:spPr>
        <p:txBody>
          <a:bodyPr/>
          <a:lstStyle/>
          <a:p>
            <a:pPr>
              <a:defRPr/>
            </a:pPr>
            <a:r>
              <a:rPr lang="pl-PL" sz="2900" dirty="0" smtClean="0">
                <a:effectLst>
                  <a:outerShdw blurRad="38100" dist="38100" dir="2700000" algn="tl">
                    <a:srgbClr val="C0C0C0"/>
                  </a:outerShdw>
                </a:effectLst>
              </a:rPr>
              <a:t>Wypadek przy pracy</a:t>
            </a:r>
            <a:r>
              <a:rPr lang="pl-PL" sz="2900" dirty="0" smtClean="0"/>
              <a:t> </a:t>
            </a:r>
            <a:endParaRPr lang="pl-PL" sz="2900" dirty="0"/>
          </a:p>
        </p:txBody>
      </p:sp>
      <p:graphicFrame>
        <p:nvGraphicFramePr>
          <p:cNvPr id="8" name="Diagram 7"/>
          <p:cNvGraphicFramePr/>
          <p:nvPr/>
        </p:nvGraphicFramePr>
        <p:xfrm>
          <a:off x="404798" y="1285860"/>
          <a:ext cx="9096404" cy="4705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511" name="AutoShape 7"/>
          <p:cNvSpPr>
            <a:spLocks noChangeArrowheads="1"/>
          </p:cNvSpPr>
          <p:nvPr/>
        </p:nvSpPr>
        <p:spPr bwMode="auto">
          <a:xfrm>
            <a:off x="1816100" y="4876800"/>
            <a:ext cx="2971800" cy="1143000"/>
          </a:xfrm>
          <a:prstGeom prst="wedgeRoundRectCallout">
            <a:avLst>
              <a:gd name="adj1" fmla="val -47917"/>
              <a:gd name="adj2" fmla="val 14028"/>
              <a:gd name="adj3" fmla="val 16667"/>
            </a:avLst>
          </a:prstGeom>
          <a:noFill/>
          <a:ln w="9525">
            <a:noFill/>
            <a:miter lim="800000"/>
            <a:headEnd/>
            <a:tailEnd/>
          </a:ln>
        </p:spPr>
        <p:txBody>
          <a:bodyPr wrap="none" anchor="ctr"/>
          <a:lstStyle/>
          <a:p>
            <a:pPr algn="ctr"/>
            <a:endParaRPr lang="pl-PL"/>
          </a:p>
        </p:txBody>
      </p:sp>
      <p:sp>
        <p:nvSpPr>
          <p:cNvPr id="5" name="Symbol zastępczy numeru slajdu 4"/>
          <p:cNvSpPr>
            <a:spLocks noGrp="1"/>
          </p:cNvSpPr>
          <p:nvPr>
            <p:ph type="sldNum" sz="quarter" idx="11"/>
          </p:nvPr>
        </p:nvSpPr>
        <p:spPr/>
        <p:txBody>
          <a:bodyPr/>
          <a:lstStyle/>
          <a:p>
            <a:pPr>
              <a:defRPr/>
            </a:pPr>
            <a:fld id="{1531866A-BBDF-4A6E-9AEA-DE83509F86C8}" type="slidenum">
              <a:rPr lang="pl-PL" smtClean="0"/>
              <a:pPr>
                <a:defRPr/>
              </a:pPr>
              <a:t>12</a:t>
            </a:fld>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SWIST.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21511"/>
                                        </p:tgtEl>
                                        <p:attrNameLst>
                                          <p:attrName>style.visibility</p:attrName>
                                        </p:attrNameLst>
                                      </p:cBhvr>
                                      <p:to>
                                        <p:strVal val="visible"/>
                                      </p:to>
                                    </p:set>
                                    <p:anim calcmode="lin" valueType="num">
                                      <p:cBhvr additive="base">
                                        <p:cTn id="13" dur="500" fill="hold"/>
                                        <p:tgtEl>
                                          <p:spTgt spid="21511"/>
                                        </p:tgtEl>
                                        <p:attrNameLst>
                                          <p:attrName>ppt_x</p:attrName>
                                        </p:attrNameLst>
                                      </p:cBhvr>
                                      <p:tavLst>
                                        <p:tav tm="0">
                                          <p:val>
                                            <p:strVal val="0-#ppt_w/2"/>
                                          </p:val>
                                        </p:tav>
                                        <p:tav tm="100000">
                                          <p:val>
                                            <p:strVal val="#ppt_x"/>
                                          </p:val>
                                        </p:tav>
                                      </p:tavLst>
                                    </p:anim>
                                    <p:anim calcmode="lin" valueType="num">
                                      <p:cBhvr additive="base">
                                        <p:cTn id="14" dur="500" fill="hold"/>
                                        <p:tgtEl>
                                          <p:spTgt spid="215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P spid="2151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95300" y="0"/>
            <a:ext cx="8915400" cy="1143000"/>
          </a:xfrm>
        </p:spPr>
        <p:txBody>
          <a:bodyPr/>
          <a:lstStyle/>
          <a:p>
            <a:pPr>
              <a:defRPr/>
            </a:pPr>
            <a:r>
              <a:rPr lang="pl-PL" sz="2900" dirty="0" smtClean="0">
                <a:effectLst>
                  <a:outerShdw blurRad="38100" dist="38100" dir="2700000" algn="tl">
                    <a:srgbClr val="C0C0C0"/>
                  </a:outerShdw>
                </a:effectLst>
              </a:rPr>
              <a:t>Wypadek przy pracy</a:t>
            </a:r>
            <a:r>
              <a:rPr lang="pl-PL" sz="2900" dirty="0" smtClean="0"/>
              <a:t> </a:t>
            </a:r>
            <a:endParaRPr lang="pl-PL" sz="2900" dirty="0"/>
          </a:p>
        </p:txBody>
      </p:sp>
      <p:graphicFrame>
        <p:nvGraphicFramePr>
          <p:cNvPr id="8" name="Diagram 7"/>
          <p:cNvGraphicFramePr/>
          <p:nvPr/>
        </p:nvGraphicFramePr>
        <p:xfrm>
          <a:off x="404798" y="1285860"/>
          <a:ext cx="9096404" cy="4705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511" name="AutoShape 7"/>
          <p:cNvSpPr>
            <a:spLocks noChangeArrowheads="1"/>
          </p:cNvSpPr>
          <p:nvPr/>
        </p:nvSpPr>
        <p:spPr bwMode="auto">
          <a:xfrm>
            <a:off x="1816100" y="4876800"/>
            <a:ext cx="2971800" cy="1143000"/>
          </a:xfrm>
          <a:prstGeom prst="wedgeRoundRectCallout">
            <a:avLst>
              <a:gd name="adj1" fmla="val -47917"/>
              <a:gd name="adj2" fmla="val 14028"/>
              <a:gd name="adj3" fmla="val 16667"/>
            </a:avLst>
          </a:prstGeom>
          <a:noFill/>
          <a:ln w="9525">
            <a:noFill/>
            <a:miter lim="800000"/>
            <a:headEnd/>
            <a:tailEnd/>
          </a:ln>
        </p:spPr>
        <p:txBody>
          <a:bodyPr wrap="none" anchor="ctr"/>
          <a:lstStyle/>
          <a:p>
            <a:pPr algn="ctr"/>
            <a:endParaRPr lang="pl-PL"/>
          </a:p>
        </p:txBody>
      </p:sp>
      <p:sp>
        <p:nvSpPr>
          <p:cNvPr id="5" name="Symbol zastępczy numeru slajdu 4"/>
          <p:cNvSpPr>
            <a:spLocks noGrp="1"/>
          </p:cNvSpPr>
          <p:nvPr>
            <p:ph type="sldNum" sz="quarter" idx="11"/>
          </p:nvPr>
        </p:nvSpPr>
        <p:spPr/>
        <p:txBody>
          <a:bodyPr/>
          <a:lstStyle/>
          <a:p>
            <a:pPr>
              <a:defRPr/>
            </a:pPr>
            <a:fld id="{1531866A-BBDF-4A6E-9AEA-DE83509F86C8}" type="slidenum">
              <a:rPr lang="pl-PL" smtClean="0"/>
              <a:pPr>
                <a:defRPr/>
              </a:pPr>
              <a:t>13</a:t>
            </a:fld>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SWIST.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21511"/>
                                        </p:tgtEl>
                                        <p:attrNameLst>
                                          <p:attrName>style.visibility</p:attrName>
                                        </p:attrNameLst>
                                      </p:cBhvr>
                                      <p:to>
                                        <p:strVal val="visible"/>
                                      </p:to>
                                    </p:set>
                                    <p:anim calcmode="lin" valueType="num">
                                      <p:cBhvr additive="base">
                                        <p:cTn id="13" dur="500" fill="hold"/>
                                        <p:tgtEl>
                                          <p:spTgt spid="21511"/>
                                        </p:tgtEl>
                                        <p:attrNameLst>
                                          <p:attrName>ppt_x</p:attrName>
                                        </p:attrNameLst>
                                      </p:cBhvr>
                                      <p:tavLst>
                                        <p:tav tm="0">
                                          <p:val>
                                            <p:strVal val="0-#ppt_w/2"/>
                                          </p:val>
                                        </p:tav>
                                        <p:tav tm="100000">
                                          <p:val>
                                            <p:strVal val="#ppt_x"/>
                                          </p:val>
                                        </p:tav>
                                      </p:tavLst>
                                    </p:anim>
                                    <p:anim calcmode="lin" valueType="num">
                                      <p:cBhvr additive="base">
                                        <p:cTn id="14" dur="500" fill="hold"/>
                                        <p:tgtEl>
                                          <p:spTgt spid="215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P spid="2151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95300" y="0"/>
            <a:ext cx="8915400" cy="1143000"/>
          </a:xfrm>
        </p:spPr>
        <p:txBody>
          <a:bodyPr/>
          <a:lstStyle/>
          <a:p>
            <a:pPr>
              <a:defRPr/>
            </a:pPr>
            <a:r>
              <a:rPr lang="pl-PL" sz="2900" dirty="0" smtClean="0">
                <a:effectLst>
                  <a:outerShdw blurRad="38100" dist="38100" dir="2700000" algn="tl">
                    <a:srgbClr val="C0C0C0"/>
                  </a:outerShdw>
                </a:effectLst>
              </a:rPr>
              <a:t>Wypadek przy pracy</a:t>
            </a:r>
            <a:r>
              <a:rPr lang="pl-PL" sz="2900" dirty="0" smtClean="0"/>
              <a:t> </a:t>
            </a:r>
            <a:endParaRPr lang="pl-PL" sz="2900" dirty="0"/>
          </a:p>
        </p:txBody>
      </p:sp>
      <p:graphicFrame>
        <p:nvGraphicFramePr>
          <p:cNvPr id="8" name="Diagram 7"/>
          <p:cNvGraphicFramePr/>
          <p:nvPr/>
        </p:nvGraphicFramePr>
        <p:xfrm>
          <a:off x="404798" y="1285860"/>
          <a:ext cx="9096404" cy="4705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511" name="AutoShape 7"/>
          <p:cNvSpPr>
            <a:spLocks noChangeArrowheads="1"/>
          </p:cNvSpPr>
          <p:nvPr/>
        </p:nvSpPr>
        <p:spPr bwMode="auto">
          <a:xfrm>
            <a:off x="1816100" y="4876800"/>
            <a:ext cx="2971800" cy="1143000"/>
          </a:xfrm>
          <a:prstGeom prst="wedgeRoundRectCallout">
            <a:avLst>
              <a:gd name="adj1" fmla="val -47917"/>
              <a:gd name="adj2" fmla="val 14028"/>
              <a:gd name="adj3" fmla="val 16667"/>
            </a:avLst>
          </a:prstGeom>
          <a:noFill/>
          <a:ln w="9525">
            <a:noFill/>
            <a:miter lim="800000"/>
            <a:headEnd/>
            <a:tailEnd/>
          </a:ln>
        </p:spPr>
        <p:txBody>
          <a:bodyPr wrap="none" anchor="ctr"/>
          <a:lstStyle/>
          <a:p>
            <a:pPr algn="ctr"/>
            <a:endParaRPr lang="pl-PL"/>
          </a:p>
        </p:txBody>
      </p:sp>
      <p:sp>
        <p:nvSpPr>
          <p:cNvPr id="5" name="Symbol zastępczy numeru slajdu 4"/>
          <p:cNvSpPr>
            <a:spLocks noGrp="1"/>
          </p:cNvSpPr>
          <p:nvPr>
            <p:ph type="sldNum" sz="quarter" idx="11"/>
          </p:nvPr>
        </p:nvSpPr>
        <p:spPr/>
        <p:txBody>
          <a:bodyPr/>
          <a:lstStyle/>
          <a:p>
            <a:pPr>
              <a:defRPr/>
            </a:pPr>
            <a:fld id="{1531866A-BBDF-4A6E-9AEA-DE83509F86C8}" type="slidenum">
              <a:rPr lang="pl-PL" smtClean="0"/>
              <a:pPr>
                <a:defRPr/>
              </a:pPr>
              <a:t>14</a:t>
            </a:fld>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SWIST.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21511"/>
                                        </p:tgtEl>
                                        <p:attrNameLst>
                                          <p:attrName>style.visibility</p:attrName>
                                        </p:attrNameLst>
                                      </p:cBhvr>
                                      <p:to>
                                        <p:strVal val="visible"/>
                                      </p:to>
                                    </p:set>
                                    <p:anim calcmode="lin" valueType="num">
                                      <p:cBhvr additive="base">
                                        <p:cTn id="13" dur="500" fill="hold"/>
                                        <p:tgtEl>
                                          <p:spTgt spid="21511"/>
                                        </p:tgtEl>
                                        <p:attrNameLst>
                                          <p:attrName>ppt_x</p:attrName>
                                        </p:attrNameLst>
                                      </p:cBhvr>
                                      <p:tavLst>
                                        <p:tav tm="0">
                                          <p:val>
                                            <p:strVal val="0-#ppt_w/2"/>
                                          </p:val>
                                        </p:tav>
                                        <p:tav tm="100000">
                                          <p:val>
                                            <p:strVal val="#ppt_x"/>
                                          </p:val>
                                        </p:tav>
                                      </p:tavLst>
                                    </p:anim>
                                    <p:anim calcmode="lin" valueType="num">
                                      <p:cBhvr additive="base">
                                        <p:cTn id="14" dur="500" fill="hold"/>
                                        <p:tgtEl>
                                          <p:spTgt spid="215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P spid="2151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95300" y="0"/>
            <a:ext cx="8915400" cy="1143000"/>
          </a:xfrm>
        </p:spPr>
        <p:txBody>
          <a:bodyPr/>
          <a:lstStyle/>
          <a:p>
            <a:pPr>
              <a:defRPr/>
            </a:pPr>
            <a:r>
              <a:rPr lang="pl-PL" sz="2900" dirty="0" smtClean="0">
                <a:effectLst>
                  <a:outerShdw blurRad="38100" dist="38100" dir="2700000" algn="tl">
                    <a:srgbClr val="C0C0C0"/>
                  </a:outerShdw>
                </a:effectLst>
              </a:rPr>
              <a:t>Wypadek przy </a:t>
            </a:r>
            <a:r>
              <a:rPr lang="pl-PL" sz="2900" dirty="0" err="1" smtClean="0">
                <a:effectLst>
                  <a:outerShdw blurRad="38100" dist="38100" dir="2700000" algn="tl">
                    <a:srgbClr val="C0C0C0"/>
                  </a:outerShdw>
                </a:effectLst>
              </a:rPr>
              <a:t>pray</a:t>
            </a:r>
            <a:r>
              <a:rPr lang="pl-PL" sz="2900" dirty="0" smtClean="0"/>
              <a:t> </a:t>
            </a:r>
            <a:endParaRPr lang="pl-PL" sz="2900" dirty="0"/>
          </a:p>
        </p:txBody>
      </p:sp>
      <p:graphicFrame>
        <p:nvGraphicFramePr>
          <p:cNvPr id="8" name="Diagram 7"/>
          <p:cNvGraphicFramePr/>
          <p:nvPr/>
        </p:nvGraphicFramePr>
        <p:xfrm>
          <a:off x="404798" y="1285860"/>
          <a:ext cx="9096404" cy="4705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511" name="AutoShape 7"/>
          <p:cNvSpPr>
            <a:spLocks noChangeArrowheads="1"/>
          </p:cNvSpPr>
          <p:nvPr/>
        </p:nvSpPr>
        <p:spPr bwMode="auto">
          <a:xfrm>
            <a:off x="1816100" y="4876800"/>
            <a:ext cx="2971800" cy="1143000"/>
          </a:xfrm>
          <a:prstGeom prst="wedgeRoundRectCallout">
            <a:avLst>
              <a:gd name="adj1" fmla="val -47917"/>
              <a:gd name="adj2" fmla="val 14028"/>
              <a:gd name="adj3" fmla="val 16667"/>
            </a:avLst>
          </a:prstGeom>
          <a:noFill/>
          <a:ln w="9525">
            <a:noFill/>
            <a:miter lim="800000"/>
            <a:headEnd/>
            <a:tailEnd/>
          </a:ln>
        </p:spPr>
        <p:txBody>
          <a:bodyPr wrap="none" anchor="ctr"/>
          <a:lstStyle/>
          <a:p>
            <a:pPr algn="ctr"/>
            <a:endParaRPr lang="pl-PL"/>
          </a:p>
        </p:txBody>
      </p:sp>
      <p:sp>
        <p:nvSpPr>
          <p:cNvPr id="5" name="Symbol zastępczy numeru slajdu 4"/>
          <p:cNvSpPr>
            <a:spLocks noGrp="1"/>
          </p:cNvSpPr>
          <p:nvPr>
            <p:ph type="sldNum" sz="quarter" idx="11"/>
          </p:nvPr>
        </p:nvSpPr>
        <p:spPr/>
        <p:txBody>
          <a:bodyPr/>
          <a:lstStyle/>
          <a:p>
            <a:pPr>
              <a:defRPr/>
            </a:pPr>
            <a:fld id="{1531866A-BBDF-4A6E-9AEA-DE83509F86C8}" type="slidenum">
              <a:rPr lang="pl-PL" smtClean="0"/>
              <a:pPr>
                <a:defRPr/>
              </a:pPr>
              <a:t>15</a:t>
            </a:fld>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SWIST.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21511"/>
                                        </p:tgtEl>
                                        <p:attrNameLst>
                                          <p:attrName>style.visibility</p:attrName>
                                        </p:attrNameLst>
                                      </p:cBhvr>
                                      <p:to>
                                        <p:strVal val="visible"/>
                                      </p:to>
                                    </p:set>
                                    <p:anim calcmode="lin" valueType="num">
                                      <p:cBhvr additive="base">
                                        <p:cTn id="13" dur="500" fill="hold"/>
                                        <p:tgtEl>
                                          <p:spTgt spid="21511"/>
                                        </p:tgtEl>
                                        <p:attrNameLst>
                                          <p:attrName>ppt_x</p:attrName>
                                        </p:attrNameLst>
                                      </p:cBhvr>
                                      <p:tavLst>
                                        <p:tav tm="0">
                                          <p:val>
                                            <p:strVal val="0-#ppt_w/2"/>
                                          </p:val>
                                        </p:tav>
                                        <p:tav tm="100000">
                                          <p:val>
                                            <p:strVal val="#ppt_x"/>
                                          </p:val>
                                        </p:tav>
                                      </p:tavLst>
                                    </p:anim>
                                    <p:anim calcmode="lin" valueType="num">
                                      <p:cBhvr additive="base">
                                        <p:cTn id="14" dur="500" fill="hold"/>
                                        <p:tgtEl>
                                          <p:spTgt spid="215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P spid="2151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4"/>
          <p:cNvSpPr>
            <a:spLocks noGrp="1"/>
          </p:cNvSpPr>
          <p:nvPr>
            <p:ph type="ftr" sz="quarter" idx="11"/>
          </p:nvPr>
        </p:nvSpPr>
        <p:spPr/>
        <p:txBody>
          <a:bodyPr/>
          <a:lstStyle/>
          <a:p>
            <a:pPr>
              <a:defRPr/>
            </a:pPr>
            <a:r>
              <a:rPr lang="pl-PL"/>
              <a:t>www.bhpoz.pl</a:t>
            </a:r>
          </a:p>
        </p:txBody>
      </p:sp>
      <p:sp>
        <p:nvSpPr>
          <p:cNvPr id="5" name="Symbol zastępczy numeru slajdu 5"/>
          <p:cNvSpPr>
            <a:spLocks noGrp="1"/>
          </p:cNvSpPr>
          <p:nvPr>
            <p:ph type="sldNum" sz="quarter" idx="12"/>
          </p:nvPr>
        </p:nvSpPr>
        <p:spPr/>
        <p:txBody>
          <a:bodyPr/>
          <a:lstStyle/>
          <a:p>
            <a:pPr>
              <a:defRPr/>
            </a:pPr>
            <a:fld id="{757233B2-2709-47CD-9643-541CA85E0E8C}" type="slidenum">
              <a:rPr lang="pl-PL"/>
              <a:pPr>
                <a:defRPr/>
              </a:pPr>
              <a:t>16</a:t>
            </a:fld>
            <a:endParaRPr lang="pl-PL"/>
          </a:p>
        </p:txBody>
      </p:sp>
      <p:sp>
        <p:nvSpPr>
          <p:cNvPr id="9220" name="Rectangle 2"/>
          <p:cNvSpPr>
            <a:spLocks noGrp="1" noChangeArrowheads="1"/>
          </p:cNvSpPr>
          <p:nvPr>
            <p:ph type="title"/>
          </p:nvPr>
        </p:nvSpPr>
        <p:spPr bwMode="auto">
          <a:xfrm>
            <a:off x="1320800" y="457200"/>
            <a:ext cx="8337550" cy="109959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pl-PL" sz="2900" dirty="0" smtClean="0">
                <a:solidFill>
                  <a:srgbClr val="FF0000"/>
                </a:solidFill>
                <a:effectLst>
                  <a:outerShdw blurRad="38100" dist="38100" dir="2700000" algn="tl">
                    <a:srgbClr val="000000">
                      <a:alpha val="43137"/>
                    </a:srgbClr>
                  </a:outerShdw>
                </a:effectLst>
                <a:latin typeface="+mn-lt"/>
              </a:rPr>
              <a:t>Niezwłoczne  zawiadomienie  prokuratora  i  inspektora  pracy  o śmiertelnym, ciężkim  lub  zbiorowym  wypadku przy pracy.</a:t>
            </a:r>
            <a:endParaRPr lang="pl-PL" sz="2900" dirty="0" smtClean="0">
              <a:solidFill>
                <a:schemeClr val="tx1"/>
              </a:solidFill>
              <a:effectLst>
                <a:outerShdw blurRad="38100" dist="38100" dir="2700000" algn="tl">
                  <a:srgbClr val="000000">
                    <a:alpha val="43137"/>
                  </a:srgbClr>
                </a:outerShdw>
              </a:effectLst>
              <a:latin typeface="+mn-lt"/>
            </a:endParaRPr>
          </a:p>
        </p:txBody>
      </p:sp>
      <p:graphicFrame>
        <p:nvGraphicFramePr>
          <p:cNvPr id="6" name="Diagram 5"/>
          <p:cNvGraphicFramePr/>
          <p:nvPr/>
        </p:nvGraphicFramePr>
        <p:xfrm>
          <a:off x="1640632" y="1916832"/>
          <a:ext cx="7632848" cy="4402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24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pPr>
              <a:defRPr/>
            </a:pPr>
            <a:fld id="{333B76D0-24E1-4281-A9BA-F9C677F4F5D8}" type="slidenum">
              <a:rPr lang="pl-PL"/>
              <a:pPr>
                <a:defRPr/>
              </a:pPr>
              <a:t>17</a:t>
            </a:fld>
            <a:endParaRPr lang="pl-PL"/>
          </a:p>
        </p:txBody>
      </p:sp>
      <p:sp>
        <p:nvSpPr>
          <p:cNvPr id="11268" name="Rectangle 2"/>
          <p:cNvSpPr>
            <a:spLocks noGrp="1" noChangeArrowheads="1"/>
          </p:cNvSpPr>
          <p:nvPr>
            <p:ph type="title"/>
          </p:nvPr>
        </p:nvSpPr>
        <p:spPr bwMode="auto">
          <a:xfrm>
            <a:off x="1320800" y="762000"/>
            <a:ext cx="8337550" cy="115483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pl-PL" sz="2900" b="0" dirty="0" smtClean="0">
                <a:solidFill>
                  <a:srgbClr val="FF0000"/>
                </a:solidFill>
                <a:latin typeface="+mn-lt"/>
              </a:rPr>
              <a:t>Niezwłoczne ustalenie okoliczności  i przyczyn  wypadku - </a:t>
            </a:r>
            <a:br>
              <a:rPr lang="pl-PL" sz="2900" b="0" dirty="0" smtClean="0">
                <a:solidFill>
                  <a:srgbClr val="FF0000"/>
                </a:solidFill>
                <a:latin typeface="+mn-lt"/>
              </a:rPr>
            </a:br>
            <a:r>
              <a:rPr lang="pl-PL" sz="2900" dirty="0" smtClean="0">
                <a:solidFill>
                  <a:srgbClr val="FF0000"/>
                </a:solidFill>
                <a:latin typeface="+mn-lt"/>
              </a:rPr>
              <a:t>podjęte działania przez zespół. </a:t>
            </a:r>
          </a:p>
        </p:txBody>
      </p:sp>
      <p:graphicFrame>
        <p:nvGraphicFramePr>
          <p:cNvPr id="6" name="Diagram 5"/>
          <p:cNvGraphicFramePr/>
          <p:nvPr/>
        </p:nvGraphicFramePr>
        <p:xfrm>
          <a:off x="1424608" y="2132856"/>
          <a:ext cx="7992888" cy="4402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432"/>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95300" y="0"/>
            <a:ext cx="8915400" cy="1143000"/>
          </a:xfrm>
        </p:spPr>
        <p:txBody>
          <a:bodyPr/>
          <a:lstStyle/>
          <a:p>
            <a:pPr>
              <a:defRPr/>
            </a:pPr>
            <a:r>
              <a:rPr lang="pl-PL" sz="2900" dirty="0" smtClean="0">
                <a:effectLst>
                  <a:outerShdw blurRad="38100" dist="38100" dir="2700000" algn="tl">
                    <a:srgbClr val="C0C0C0"/>
                  </a:outerShdw>
                </a:effectLst>
              </a:rPr>
              <a:t>Wypadek przy pracy</a:t>
            </a:r>
            <a:r>
              <a:rPr lang="pl-PL" sz="2900" dirty="0" smtClean="0"/>
              <a:t> </a:t>
            </a:r>
            <a:endParaRPr lang="pl-PL" sz="2900" dirty="0"/>
          </a:p>
        </p:txBody>
      </p:sp>
      <p:graphicFrame>
        <p:nvGraphicFramePr>
          <p:cNvPr id="8" name="Diagram 7"/>
          <p:cNvGraphicFramePr/>
          <p:nvPr/>
        </p:nvGraphicFramePr>
        <p:xfrm>
          <a:off x="309530" y="1000108"/>
          <a:ext cx="9120234" cy="5357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ymbol zastępczy numeru slajdu 3"/>
          <p:cNvSpPr>
            <a:spLocks noGrp="1"/>
          </p:cNvSpPr>
          <p:nvPr>
            <p:ph type="sldNum" sz="quarter" idx="11"/>
          </p:nvPr>
        </p:nvSpPr>
        <p:spPr/>
        <p:txBody>
          <a:bodyPr/>
          <a:lstStyle/>
          <a:p>
            <a:pPr>
              <a:defRPr/>
            </a:pPr>
            <a:fld id="{1531866A-BBDF-4A6E-9AEA-DE83509F86C8}" type="slidenum">
              <a:rPr lang="pl-PL" smtClean="0"/>
              <a:pPr>
                <a:defRPr/>
              </a:pPr>
              <a:t>18</a:t>
            </a:fld>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SWIS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95300" y="0"/>
            <a:ext cx="8915400" cy="1143000"/>
          </a:xfrm>
        </p:spPr>
        <p:txBody>
          <a:bodyPr/>
          <a:lstStyle/>
          <a:p>
            <a:pPr>
              <a:defRPr/>
            </a:pPr>
            <a:r>
              <a:rPr lang="pl-PL" sz="2900" dirty="0" smtClean="0">
                <a:effectLst>
                  <a:outerShdw blurRad="38100" dist="38100" dir="2700000" algn="tl">
                    <a:srgbClr val="C0C0C0"/>
                  </a:outerShdw>
                </a:effectLst>
              </a:rPr>
              <a:t>Wypadek przy pracy</a:t>
            </a:r>
            <a:r>
              <a:rPr lang="pl-PL" sz="2900" dirty="0" smtClean="0"/>
              <a:t> </a:t>
            </a:r>
            <a:endParaRPr lang="pl-PL" sz="2900" dirty="0"/>
          </a:p>
        </p:txBody>
      </p:sp>
      <p:graphicFrame>
        <p:nvGraphicFramePr>
          <p:cNvPr id="8" name="Diagram 7"/>
          <p:cNvGraphicFramePr/>
          <p:nvPr/>
        </p:nvGraphicFramePr>
        <p:xfrm>
          <a:off x="309530" y="1000108"/>
          <a:ext cx="9120234" cy="51651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ymbol zastępczy numeru slajdu 3"/>
          <p:cNvSpPr>
            <a:spLocks noGrp="1"/>
          </p:cNvSpPr>
          <p:nvPr>
            <p:ph type="sldNum" sz="quarter" idx="11"/>
          </p:nvPr>
        </p:nvSpPr>
        <p:spPr/>
        <p:txBody>
          <a:bodyPr/>
          <a:lstStyle/>
          <a:p>
            <a:pPr>
              <a:defRPr/>
            </a:pPr>
            <a:fld id="{1531866A-BBDF-4A6E-9AEA-DE83509F86C8}" type="slidenum">
              <a:rPr lang="pl-PL" smtClean="0"/>
              <a:pPr>
                <a:defRPr/>
              </a:pPr>
              <a:t>19</a:t>
            </a:fld>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SWIS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95300" y="0"/>
            <a:ext cx="8915400" cy="1143000"/>
          </a:xfrm>
        </p:spPr>
        <p:txBody>
          <a:bodyPr/>
          <a:lstStyle/>
          <a:p>
            <a:pPr>
              <a:defRPr/>
            </a:pPr>
            <a:r>
              <a:rPr lang="pl-PL" sz="2900" dirty="0" smtClean="0">
                <a:effectLst>
                  <a:outerShdw blurRad="38100" dist="38100" dir="2700000" algn="tl">
                    <a:srgbClr val="C0C0C0"/>
                  </a:outerShdw>
                </a:effectLst>
              </a:rPr>
              <a:t>Wypadek przy pracy</a:t>
            </a:r>
            <a:r>
              <a:rPr lang="pl-PL" sz="2900" dirty="0" smtClean="0"/>
              <a:t> </a:t>
            </a:r>
            <a:endParaRPr lang="pl-PL" sz="2900" dirty="0"/>
          </a:p>
        </p:txBody>
      </p:sp>
      <p:graphicFrame>
        <p:nvGraphicFramePr>
          <p:cNvPr id="8" name="Diagram 7"/>
          <p:cNvGraphicFramePr/>
          <p:nvPr/>
        </p:nvGraphicFramePr>
        <p:xfrm>
          <a:off x="0" y="1285860"/>
          <a:ext cx="3452802" cy="4705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p:cNvGraphicFramePr/>
          <p:nvPr/>
        </p:nvGraphicFramePr>
        <p:xfrm>
          <a:off x="3632200" y="1285860"/>
          <a:ext cx="5857304" cy="50954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1511" name="AutoShape 7"/>
          <p:cNvSpPr>
            <a:spLocks noChangeArrowheads="1"/>
          </p:cNvSpPr>
          <p:nvPr/>
        </p:nvSpPr>
        <p:spPr bwMode="auto">
          <a:xfrm>
            <a:off x="1816100" y="4876800"/>
            <a:ext cx="2971800" cy="1143000"/>
          </a:xfrm>
          <a:prstGeom prst="wedgeRoundRectCallout">
            <a:avLst>
              <a:gd name="adj1" fmla="val -47917"/>
              <a:gd name="adj2" fmla="val 14028"/>
              <a:gd name="adj3" fmla="val 16667"/>
            </a:avLst>
          </a:prstGeom>
          <a:noFill/>
          <a:ln w="9525">
            <a:noFill/>
            <a:miter lim="800000"/>
            <a:headEnd/>
            <a:tailEnd/>
          </a:ln>
        </p:spPr>
        <p:txBody>
          <a:bodyPr wrap="none" anchor="ctr"/>
          <a:lstStyle/>
          <a:p>
            <a:pPr algn="ctr"/>
            <a:endParaRPr lang="pl-PL"/>
          </a:p>
        </p:txBody>
      </p:sp>
      <p:sp>
        <p:nvSpPr>
          <p:cNvPr id="6" name="Symbol zastępczy numeru slajdu 5"/>
          <p:cNvSpPr>
            <a:spLocks noGrp="1"/>
          </p:cNvSpPr>
          <p:nvPr>
            <p:ph type="sldNum" sz="quarter" idx="11"/>
          </p:nvPr>
        </p:nvSpPr>
        <p:spPr/>
        <p:txBody>
          <a:bodyPr/>
          <a:lstStyle/>
          <a:p>
            <a:pPr>
              <a:defRPr/>
            </a:pPr>
            <a:fld id="{1531866A-BBDF-4A6E-9AEA-DE83509F86C8}" type="slidenum">
              <a:rPr lang="pl-PL" smtClean="0"/>
              <a:pPr>
                <a:defRPr/>
              </a:pPr>
              <a:t>2</a:t>
            </a:fld>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SWIST.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21511"/>
                                        </p:tgtEl>
                                        <p:attrNameLst>
                                          <p:attrName>style.visibility</p:attrName>
                                        </p:attrNameLst>
                                      </p:cBhvr>
                                      <p:to>
                                        <p:strVal val="visible"/>
                                      </p:to>
                                    </p:set>
                                    <p:anim calcmode="lin" valueType="num">
                                      <p:cBhvr additive="base">
                                        <p:cTn id="13" dur="500" fill="hold"/>
                                        <p:tgtEl>
                                          <p:spTgt spid="21511"/>
                                        </p:tgtEl>
                                        <p:attrNameLst>
                                          <p:attrName>ppt_x</p:attrName>
                                        </p:attrNameLst>
                                      </p:cBhvr>
                                      <p:tavLst>
                                        <p:tav tm="0">
                                          <p:val>
                                            <p:strVal val="0-#ppt_w/2"/>
                                          </p:val>
                                        </p:tav>
                                        <p:tav tm="100000">
                                          <p:val>
                                            <p:strVal val="#ppt_x"/>
                                          </p:val>
                                        </p:tav>
                                      </p:tavLst>
                                    </p:anim>
                                    <p:anim calcmode="lin" valueType="num">
                                      <p:cBhvr additive="base">
                                        <p:cTn id="14" dur="500" fill="hold"/>
                                        <p:tgtEl>
                                          <p:spTgt spid="215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P spid="21511"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95300" y="0"/>
            <a:ext cx="8915400" cy="1143000"/>
          </a:xfrm>
        </p:spPr>
        <p:txBody>
          <a:bodyPr/>
          <a:lstStyle/>
          <a:p>
            <a:pPr>
              <a:defRPr/>
            </a:pPr>
            <a:r>
              <a:rPr lang="pl-PL" sz="2900" dirty="0" smtClean="0">
                <a:effectLst>
                  <a:outerShdw blurRad="38100" dist="38100" dir="2700000" algn="tl">
                    <a:srgbClr val="C0C0C0"/>
                  </a:outerShdw>
                </a:effectLst>
              </a:rPr>
              <a:t>Wypadek przy pracy</a:t>
            </a:r>
            <a:r>
              <a:rPr lang="pl-PL" sz="2900" dirty="0" smtClean="0"/>
              <a:t> </a:t>
            </a:r>
            <a:endParaRPr lang="pl-PL" sz="2900" dirty="0"/>
          </a:p>
        </p:txBody>
      </p:sp>
      <p:graphicFrame>
        <p:nvGraphicFramePr>
          <p:cNvPr id="8" name="Diagram 7"/>
          <p:cNvGraphicFramePr/>
          <p:nvPr/>
        </p:nvGraphicFramePr>
        <p:xfrm>
          <a:off x="309530" y="1000108"/>
          <a:ext cx="9120234" cy="51651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ymbol zastępczy numeru slajdu 3"/>
          <p:cNvSpPr>
            <a:spLocks noGrp="1"/>
          </p:cNvSpPr>
          <p:nvPr>
            <p:ph type="sldNum" sz="quarter" idx="11"/>
          </p:nvPr>
        </p:nvSpPr>
        <p:spPr/>
        <p:txBody>
          <a:bodyPr/>
          <a:lstStyle/>
          <a:p>
            <a:pPr>
              <a:defRPr/>
            </a:pPr>
            <a:fld id="{1531866A-BBDF-4A6E-9AEA-DE83509F86C8}" type="slidenum">
              <a:rPr lang="pl-PL" smtClean="0"/>
              <a:pPr>
                <a:defRPr/>
              </a:pPr>
              <a:t>20</a:t>
            </a:fld>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SWIS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pPr>
              <a:defRPr/>
            </a:pPr>
            <a:fld id="{3AC18E9A-30B0-4B80-9018-6645AD5F7FBD}" type="slidenum">
              <a:rPr lang="pl-PL"/>
              <a:pPr>
                <a:defRPr/>
              </a:pPr>
              <a:t>21</a:t>
            </a:fld>
            <a:endParaRPr lang="pl-PL"/>
          </a:p>
        </p:txBody>
      </p:sp>
      <p:sp>
        <p:nvSpPr>
          <p:cNvPr id="20484" name="Rectangle 2"/>
          <p:cNvSpPr>
            <a:spLocks noGrp="1" noChangeArrowheads="1"/>
          </p:cNvSpPr>
          <p:nvPr>
            <p:ph type="title"/>
          </p:nvPr>
        </p:nvSpPr>
        <p:spPr bwMode="auto">
          <a:xfrm>
            <a:off x="742950" y="228600"/>
            <a:ext cx="8007350" cy="608112"/>
          </a:xfrm>
          <a:noFill/>
          <a:ln>
            <a:miter lim="800000"/>
            <a:headEnd/>
            <a:tailEnd/>
          </a:ln>
        </p:spPr>
        <p:txBody>
          <a:bodyPr vert="horz" wrap="square" lIns="91440" tIns="45720" rIns="91440" bIns="45720" numCol="1" anchor="t" anchorCtr="0" compatLnSpc="1">
            <a:prstTxWarp prst="textNoShape">
              <a:avLst/>
            </a:prstTxWarp>
          </a:bodyPr>
          <a:lstStyle/>
          <a:p>
            <a:pPr algn="ctr"/>
            <a:r>
              <a:rPr lang="pl-PL" sz="2900" dirty="0" smtClean="0">
                <a:solidFill>
                  <a:srgbClr val="FF0000"/>
                </a:solidFill>
                <a:effectLst>
                  <a:outerShdw blurRad="38100" dist="38100" dir="2700000" algn="tl">
                    <a:srgbClr val="000000">
                      <a:alpha val="43137"/>
                    </a:srgbClr>
                  </a:outerShdw>
                </a:effectLst>
                <a:latin typeface="+mn-lt"/>
              </a:rPr>
              <a:t>Jednorazowe odszkodowanie</a:t>
            </a:r>
            <a:r>
              <a:rPr lang="pl-PL" sz="4400" dirty="0" smtClean="0">
                <a:solidFill>
                  <a:srgbClr val="FF0000"/>
                </a:solidFill>
              </a:rPr>
              <a:t/>
            </a:r>
            <a:br>
              <a:rPr lang="pl-PL" sz="4400" dirty="0" smtClean="0">
                <a:solidFill>
                  <a:srgbClr val="FF0000"/>
                </a:solidFill>
              </a:rPr>
            </a:br>
            <a:endParaRPr lang="pl-PL" sz="4400" dirty="0" smtClean="0">
              <a:solidFill>
                <a:srgbClr val="FF0000"/>
              </a:solidFill>
            </a:endParaRPr>
          </a:p>
        </p:txBody>
      </p:sp>
      <p:sp>
        <p:nvSpPr>
          <p:cNvPr id="20485" name="Rectangle 3"/>
          <p:cNvSpPr>
            <a:spLocks noGrp="1" noChangeArrowheads="1"/>
          </p:cNvSpPr>
          <p:nvPr>
            <p:ph type="body" idx="1"/>
          </p:nvPr>
        </p:nvSpPr>
        <p:spPr>
          <a:xfrm>
            <a:off x="488504" y="1124744"/>
            <a:ext cx="8502650" cy="4648200"/>
          </a:xfrm>
        </p:spPr>
        <p:style>
          <a:lnRef idx="1">
            <a:schemeClr val="accent2"/>
          </a:lnRef>
          <a:fillRef idx="2">
            <a:schemeClr val="accent2"/>
          </a:fillRef>
          <a:effectRef idx="1">
            <a:schemeClr val="accent2"/>
          </a:effectRef>
          <a:fontRef idx="minor">
            <a:schemeClr val="dk1"/>
          </a:fontRef>
        </p:style>
        <p:txBody>
          <a:bodyPr/>
          <a:lstStyle/>
          <a:p>
            <a:r>
              <a:rPr lang="pl-PL" sz="2500" b="1" dirty="0" smtClean="0">
                <a:solidFill>
                  <a:srgbClr val="00823B"/>
                </a:solidFill>
                <a:latin typeface="Times New Roman" pitchFamily="18" charset="0"/>
              </a:rPr>
              <a:t>Stały uszczerbek na zdrowiu </a:t>
            </a:r>
            <a:r>
              <a:rPr lang="pl-PL" sz="2500" dirty="0" smtClean="0">
                <a:solidFill>
                  <a:srgbClr val="00823B"/>
                </a:solidFill>
                <a:latin typeface="Times New Roman" pitchFamily="18" charset="0"/>
              </a:rPr>
              <a:t>– upośledzenie czynności organizmu nie rokujące poprawy,</a:t>
            </a:r>
          </a:p>
          <a:p>
            <a:r>
              <a:rPr lang="pl-PL" sz="2500" b="1" dirty="0" smtClean="0">
                <a:solidFill>
                  <a:srgbClr val="00823B"/>
                </a:solidFill>
                <a:latin typeface="Times New Roman" pitchFamily="18" charset="0"/>
              </a:rPr>
              <a:t> Długotrwały uszczerbek na zdrowiu </a:t>
            </a:r>
            <a:r>
              <a:rPr lang="pl-PL" sz="2500" dirty="0" smtClean="0">
                <a:solidFill>
                  <a:srgbClr val="00823B"/>
                </a:solidFill>
                <a:latin typeface="Times New Roman" pitchFamily="18" charset="0"/>
              </a:rPr>
              <a:t>– upośledzenie czynności organizmu na okres przekraczający sześć miesięcy, mogące ulec poprawie.</a:t>
            </a:r>
          </a:p>
          <a:p>
            <a:r>
              <a:rPr lang="pl-PL" sz="2500" dirty="0" smtClean="0">
                <a:solidFill>
                  <a:srgbClr val="00823B"/>
                </a:solidFill>
                <a:latin typeface="Times New Roman" pitchFamily="18" charset="0"/>
              </a:rPr>
              <a:t>Oceny stopnia uszczerbku na zdrowiu oraz jego związku z wypadkiem przy pracy dokonuje lekarz orzecznik ZUS </a:t>
            </a:r>
            <a:r>
              <a:rPr lang="pl-PL" sz="2500" b="1" dirty="0" smtClean="0">
                <a:solidFill>
                  <a:srgbClr val="00823B"/>
                </a:solidFill>
                <a:latin typeface="Times New Roman" pitchFamily="18" charset="0"/>
              </a:rPr>
              <a:t>po zakończeniu leczenia i rehabilitacji.</a:t>
            </a:r>
          </a:p>
          <a:p>
            <a:r>
              <a:rPr lang="pl-PL" sz="2500" b="1" dirty="0" smtClean="0">
                <a:solidFill>
                  <a:srgbClr val="00823B"/>
                </a:solidFill>
                <a:latin typeface="Times New Roman" pitchFamily="18" charset="0"/>
              </a:rPr>
              <a:t>Jednorazowe odszkodowanie z tytułu wypadku przy pracy </a:t>
            </a:r>
            <a:r>
              <a:rPr lang="pl-PL" sz="2500" dirty="0" smtClean="0">
                <a:solidFill>
                  <a:srgbClr val="00823B"/>
                </a:solidFill>
                <a:latin typeface="Times New Roman" pitchFamily="18" charset="0"/>
              </a:rPr>
              <a:t>( za każdy procent uszczerbku na zdrowiu) w złotych.</a:t>
            </a:r>
          </a:p>
        </p:txBody>
      </p:sp>
    </p:spTree>
  </p:cSld>
  <p:clrMapOvr>
    <a:masterClrMapping/>
  </p:clrMapOvr>
  <p:transition advTm="32"/>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pPr>
              <a:defRPr/>
            </a:pPr>
            <a:fld id="{714C56E6-E02B-4379-8282-F18B52451697}" type="slidenum">
              <a:rPr lang="pl-PL"/>
              <a:pPr>
                <a:defRPr/>
              </a:pPr>
              <a:t>22</a:t>
            </a:fld>
            <a:endParaRPr lang="pl-PL"/>
          </a:p>
        </p:txBody>
      </p:sp>
      <p:sp>
        <p:nvSpPr>
          <p:cNvPr id="21509" name="Rectangle 3"/>
          <p:cNvSpPr>
            <a:spLocks noGrp="1" noChangeArrowheads="1"/>
          </p:cNvSpPr>
          <p:nvPr>
            <p:ph type="body" idx="1"/>
          </p:nvPr>
        </p:nvSpPr>
        <p:spPr>
          <a:xfrm>
            <a:off x="200472" y="908720"/>
            <a:ext cx="9457878" cy="5187280"/>
          </a:xfrm>
        </p:spPr>
        <p:style>
          <a:lnRef idx="1">
            <a:schemeClr val="accent2"/>
          </a:lnRef>
          <a:fillRef idx="2">
            <a:schemeClr val="accent2"/>
          </a:fillRef>
          <a:effectRef idx="1">
            <a:schemeClr val="accent2"/>
          </a:effectRef>
          <a:fontRef idx="minor">
            <a:schemeClr val="dk1"/>
          </a:fontRef>
        </p:style>
        <p:txBody>
          <a:bodyPr/>
          <a:lstStyle/>
          <a:p>
            <a:r>
              <a:rPr lang="pl-PL" sz="1200" b="1" dirty="0" smtClean="0">
                <a:solidFill>
                  <a:srgbClr val="00823B"/>
                </a:solidFill>
              </a:rPr>
              <a:t>Kwoty jednorazowych odszkodowań z tytułu uszczerbku na zdrowiu spowodowanego wypadkiem przy pracy lub chorobą zawodową (na podst. obwieszczenie Ministra Rodziny i Polityki Społecznej z 23 lutego 2022 r. w sprawie wysokości kwot jednorazowych odszkodowań z tytułu wypadku przy pracy lub choroby zawodowej, </a:t>
            </a:r>
            <a:r>
              <a:rPr lang="pl-PL" sz="1200" b="1" dirty="0" err="1" smtClean="0">
                <a:solidFill>
                  <a:srgbClr val="00823B"/>
                </a:solidFill>
              </a:rPr>
              <a:t>M.P</a:t>
            </a:r>
            <a:r>
              <a:rPr lang="pl-PL" sz="1200" b="1" dirty="0" smtClean="0">
                <a:solidFill>
                  <a:srgbClr val="00823B"/>
                </a:solidFill>
              </a:rPr>
              <a:t>. poz. 287).</a:t>
            </a:r>
            <a:endParaRPr lang="pl-PL" sz="1200" dirty="0" smtClean="0">
              <a:solidFill>
                <a:srgbClr val="00823B"/>
              </a:solidFill>
            </a:endParaRPr>
          </a:p>
          <a:p>
            <a:r>
              <a:rPr lang="pl-PL" sz="1200" dirty="0" smtClean="0">
                <a:solidFill>
                  <a:srgbClr val="00823B"/>
                </a:solidFill>
              </a:rPr>
              <a:t>W okresie </a:t>
            </a:r>
            <a:r>
              <a:rPr lang="pl-PL" sz="1200" b="1" dirty="0" smtClean="0">
                <a:solidFill>
                  <a:srgbClr val="00823B"/>
                </a:solidFill>
              </a:rPr>
              <a:t>od </a:t>
            </a:r>
            <a:r>
              <a:rPr lang="pl-PL" sz="1200" b="1" dirty="0" smtClean="0">
                <a:solidFill>
                  <a:srgbClr val="FF0000"/>
                </a:solidFill>
              </a:rPr>
              <a:t>1 kwietnia 2022 r. do 31 marca 2023 </a:t>
            </a:r>
            <a:r>
              <a:rPr lang="pl-PL" sz="1200" b="1" dirty="0" smtClean="0">
                <a:solidFill>
                  <a:srgbClr val="00823B"/>
                </a:solidFill>
              </a:rPr>
              <a:t>r.</a:t>
            </a:r>
            <a:r>
              <a:rPr lang="pl-PL" sz="1200" dirty="0" smtClean="0">
                <a:solidFill>
                  <a:srgbClr val="00823B"/>
                </a:solidFill>
              </a:rPr>
              <a:t> kwoty jednorazowych odszkodowań z tytułu wypadku przy pracy lub choroby zawodowej wynoszą:</a:t>
            </a:r>
          </a:p>
          <a:p>
            <a:r>
              <a:rPr lang="pl-PL" sz="1200" b="1" dirty="0" smtClean="0">
                <a:solidFill>
                  <a:srgbClr val="FF0000"/>
                </a:solidFill>
              </a:rPr>
              <a:t>1133 zł</a:t>
            </a:r>
            <a:r>
              <a:rPr lang="pl-PL" sz="1200" dirty="0" smtClean="0">
                <a:solidFill>
                  <a:srgbClr val="FF0000"/>
                </a:solidFill>
              </a:rPr>
              <a:t> za każdy procent stałego lub długotrwałego uszczerbku </a:t>
            </a:r>
            <a:r>
              <a:rPr lang="pl-PL" sz="1200" dirty="0" smtClean="0">
                <a:solidFill>
                  <a:srgbClr val="00823B"/>
                </a:solidFill>
              </a:rPr>
              <a:t>na zdrowiu;</a:t>
            </a:r>
          </a:p>
          <a:p>
            <a:r>
              <a:rPr lang="pl-PL" sz="1200" b="1" dirty="0" smtClean="0">
                <a:solidFill>
                  <a:srgbClr val="00823B"/>
                </a:solidFill>
              </a:rPr>
              <a:t>1133 zł</a:t>
            </a:r>
            <a:r>
              <a:rPr lang="pl-PL" sz="1200" dirty="0" smtClean="0">
                <a:solidFill>
                  <a:srgbClr val="00823B"/>
                </a:solidFill>
              </a:rPr>
              <a:t> za każdy procent stałego lub długotrwałego uszczerbku na zdrowiu, z tytułu zwiększenia tego uszczerbku co najmniej o 10 punktów procentowych;</a:t>
            </a:r>
          </a:p>
          <a:p>
            <a:r>
              <a:rPr lang="pl-PL" sz="1200" b="1" dirty="0" smtClean="0">
                <a:solidFill>
                  <a:srgbClr val="00823B"/>
                </a:solidFill>
              </a:rPr>
              <a:t>19 819 zł</a:t>
            </a:r>
            <a:r>
              <a:rPr lang="pl-PL" sz="1200" dirty="0" smtClean="0">
                <a:solidFill>
                  <a:srgbClr val="00823B"/>
                </a:solidFill>
              </a:rPr>
              <a:t> z tytułu orzeczenia całkowitej niezdolności do pracy oraz niezdolności do samodzielnej egzystencji ubezpieczonego;</a:t>
            </a:r>
          </a:p>
          <a:p>
            <a:r>
              <a:rPr lang="pl-PL" sz="1200" b="1" dirty="0" smtClean="0">
                <a:solidFill>
                  <a:srgbClr val="00823B"/>
                </a:solidFill>
              </a:rPr>
              <a:t>19 819 zł</a:t>
            </a:r>
            <a:r>
              <a:rPr lang="pl-PL" sz="1200" dirty="0" smtClean="0">
                <a:solidFill>
                  <a:srgbClr val="00823B"/>
                </a:solidFill>
              </a:rPr>
              <a:t> z tytułu orzeczenia całkowitej niezdolności do pracy oraz niezdolności do samodzielnej egzystencji wskutek pogorszenia się stanu zdrowia rencisty;</a:t>
            </a:r>
          </a:p>
          <a:p>
            <a:r>
              <a:rPr lang="pl-PL" sz="1200" b="1" dirty="0" smtClean="0">
                <a:solidFill>
                  <a:srgbClr val="00823B"/>
                </a:solidFill>
              </a:rPr>
              <a:t>101 926 zł</a:t>
            </a:r>
            <a:r>
              <a:rPr lang="pl-PL" sz="1200" dirty="0" smtClean="0">
                <a:solidFill>
                  <a:srgbClr val="00823B"/>
                </a:solidFill>
              </a:rPr>
              <a:t>, gdy do jednorazowego odszkodowania uprawniony jest małżonek lub dziecko zmarłego ubezpieczonego lub rencisty;</a:t>
            </a:r>
          </a:p>
          <a:p>
            <a:r>
              <a:rPr lang="pl-PL" sz="1200" b="1" dirty="0" smtClean="0">
                <a:solidFill>
                  <a:srgbClr val="00823B"/>
                </a:solidFill>
              </a:rPr>
              <a:t>50 963 zł</a:t>
            </a:r>
            <a:r>
              <a:rPr lang="pl-PL" sz="1200" dirty="0" smtClean="0">
                <a:solidFill>
                  <a:srgbClr val="00823B"/>
                </a:solidFill>
              </a:rPr>
              <a:t>, gdy do jednorazowego odszkodowania uprawniony jest członek rodziny zmarłego ubezpieczonego lub rencisty inny niż małżonek lub dziecko;</a:t>
            </a:r>
          </a:p>
          <a:p>
            <a:r>
              <a:rPr lang="pl-PL" sz="1200" b="1" dirty="0" smtClean="0">
                <a:solidFill>
                  <a:srgbClr val="00823B"/>
                </a:solidFill>
              </a:rPr>
              <a:t>101 926 zł</a:t>
            </a:r>
            <a:r>
              <a:rPr lang="pl-PL" sz="1200" dirty="0" smtClean="0">
                <a:solidFill>
                  <a:srgbClr val="00823B"/>
                </a:solidFill>
              </a:rPr>
              <a:t>, gdy do jednorazowego odszkodowania uprawnieni są równocześnie małżonek i jedno lub więcej dzieci zmarłego ubezpieczonego lub rencisty oraz </a:t>
            </a:r>
            <a:r>
              <a:rPr lang="pl-PL" sz="1200" b="1" dirty="0" smtClean="0">
                <a:solidFill>
                  <a:srgbClr val="00823B"/>
                </a:solidFill>
              </a:rPr>
              <a:t>19 819 zł</a:t>
            </a:r>
            <a:r>
              <a:rPr lang="pl-PL" sz="1200" dirty="0" smtClean="0">
                <a:solidFill>
                  <a:srgbClr val="00823B"/>
                </a:solidFill>
              </a:rPr>
              <a:t> z tytułu zwiększenia tego odszkodowania przysługującego na każde z tych dzieci;</a:t>
            </a:r>
          </a:p>
          <a:p>
            <a:r>
              <a:rPr lang="pl-PL" sz="1200" b="1" dirty="0" smtClean="0">
                <a:solidFill>
                  <a:srgbClr val="00823B"/>
                </a:solidFill>
              </a:rPr>
              <a:t>101 926 zł</a:t>
            </a:r>
            <a:r>
              <a:rPr lang="pl-PL" sz="1200" dirty="0" smtClean="0">
                <a:solidFill>
                  <a:srgbClr val="00823B"/>
                </a:solidFill>
              </a:rPr>
              <a:t>, gdy do jednorazowego odszkodowania uprawnionych jest równocześnie dwoje lub więcej dzieci zmarłego ubezpieczonego lub rencisty oraz </a:t>
            </a:r>
            <a:r>
              <a:rPr lang="pl-PL" sz="1200" b="1" dirty="0" smtClean="0">
                <a:solidFill>
                  <a:srgbClr val="00823B"/>
                </a:solidFill>
              </a:rPr>
              <a:t>19 819 zł</a:t>
            </a:r>
            <a:r>
              <a:rPr lang="pl-PL" sz="1200" dirty="0" smtClean="0">
                <a:solidFill>
                  <a:srgbClr val="00823B"/>
                </a:solidFill>
              </a:rPr>
              <a:t> z tytułu zwiększenia tego odszkodowania przysługującego na drugie i każde następne dziecko;</a:t>
            </a:r>
          </a:p>
          <a:p>
            <a:r>
              <a:rPr lang="pl-PL" sz="1200" b="1" dirty="0" smtClean="0">
                <a:solidFill>
                  <a:srgbClr val="00823B"/>
                </a:solidFill>
              </a:rPr>
              <a:t>19 819 zł</a:t>
            </a:r>
            <a:r>
              <a:rPr lang="pl-PL" sz="1200" dirty="0" smtClean="0">
                <a:solidFill>
                  <a:srgbClr val="00823B"/>
                </a:solidFill>
              </a:rPr>
              <a:t>, gdy obok małżonka lub dzieci do jednorazowego odszkodowania uprawnieni są równocześnie inni członkowie rodziny zmarłego ubezpieczonego lub rencisty; każdemu z nich przysługuje ta kwota, niezależnie od odszkodowania przysługującego małżonkowi lub dzieciom;</a:t>
            </a:r>
          </a:p>
          <a:p>
            <a:r>
              <a:rPr lang="pl-PL" sz="1200" b="1" dirty="0" smtClean="0">
                <a:solidFill>
                  <a:srgbClr val="00823B"/>
                </a:solidFill>
              </a:rPr>
              <a:t>50 963 zł</a:t>
            </a:r>
            <a:r>
              <a:rPr lang="pl-PL" sz="1200" dirty="0" smtClean="0">
                <a:solidFill>
                  <a:srgbClr val="00823B"/>
                </a:solidFill>
              </a:rPr>
              <a:t>, gdy do jednorazowego odszkodowania uprawnieni są tylko członkowie rodziny inni niż małżonek lub dzieci zmarłego ubezpieczonego lub rencisty oraz </a:t>
            </a:r>
            <a:r>
              <a:rPr lang="pl-PL" sz="1200" b="1" dirty="0" smtClean="0">
                <a:solidFill>
                  <a:srgbClr val="00823B"/>
                </a:solidFill>
              </a:rPr>
              <a:t>19 819 zł</a:t>
            </a:r>
            <a:r>
              <a:rPr lang="pl-PL" sz="1200" dirty="0" smtClean="0">
                <a:solidFill>
                  <a:srgbClr val="00823B"/>
                </a:solidFill>
              </a:rPr>
              <a:t> z tytułu zwiększenia tego odszkodowania przysługującego na drugiego i każdego następnego uprawnionego</a:t>
            </a:r>
            <a:r>
              <a:rPr lang="pl-PL" sz="1100" dirty="0" smtClean="0">
                <a:solidFill>
                  <a:srgbClr val="00823B"/>
                </a:solidFill>
              </a:rPr>
              <a:t>.</a:t>
            </a:r>
          </a:p>
          <a:p>
            <a:pPr>
              <a:buFont typeface="Monotype Sorts" pitchFamily="2" charset="2"/>
              <a:buNone/>
            </a:pPr>
            <a:endParaRPr lang="pl-PL" sz="1100" dirty="0" smtClean="0">
              <a:solidFill>
                <a:srgbClr val="00823B"/>
              </a:solidFill>
              <a:latin typeface="Times New Roman" pitchFamily="18" charset="0"/>
            </a:endParaRPr>
          </a:p>
        </p:txBody>
      </p:sp>
      <p:sp>
        <p:nvSpPr>
          <p:cNvPr id="7" name="Rectangle 2"/>
          <p:cNvSpPr>
            <a:spLocks noGrp="1" noChangeArrowheads="1"/>
          </p:cNvSpPr>
          <p:nvPr>
            <p:ph type="title"/>
          </p:nvPr>
        </p:nvSpPr>
        <p:spPr bwMode="auto">
          <a:xfrm>
            <a:off x="495300" y="274638"/>
            <a:ext cx="8915400" cy="418058"/>
          </a:xfrm>
          <a:noFill/>
          <a:ln>
            <a:miter lim="800000"/>
            <a:headEnd/>
            <a:tailEnd/>
          </a:ln>
        </p:spPr>
        <p:txBody>
          <a:bodyPr vert="horz" wrap="square" lIns="91440" tIns="45720" rIns="91440" bIns="45720" numCol="1" anchor="t" anchorCtr="0" compatLnSpc="1">
            <a:prstTxWarp prst="textNoShape">
              <a:avLst/>
            </a:prstTxWarp>
          </a:bodyPr>
          <a:lstStyle/>
          <a:p>
            <a:pPr algn="ctr"/>
            <a:r>
              <a:rPr lang="pl-PL" sz="2900" dirty="0" smtClean="0">
                <a:solidFill>
                  <a:srgbClr val="FF0000"/>
                </a:solidFill>
                <a:effectLst>
                  <a:outerShdw blurRad="38100" dist="38100" dir="2700000" algn="tl">
                    <a:srgbClr val="000000">
                      <a:alpha val="43137"/>
                    </a:srgbClr>
                  </a:outerShdw>
                </a:effectLst>
                <a:latin typeface="+mn-lt"/>
              </a:rPr>
              <a:t>Jednorazowe odszkodowanie</a:t>
            </a:r>
            <a:r>
              <a:rPr lang="pl-PL" sz="4400" dirty="0" smtClean="0">
                <a:solidFill>
                  <a:srgbClr val="FF0000"/>
                </a:solidFill>
              </a:rPr>
              <a:t/>
            </a:r>
            <a:br>
              <a:rPr lang="pl-PL" sz="4400" dirty="0" smtClean="0">
                <a:solidFill>
                  <a:srgbClr val="FF0000"/>
                </a:solidFill>
              </a:rPr>
            </a:br>
            <a:endParaRPr lang="pl-PL" sz="4400" dirty="0" smtClean="0">
              <a:solidFill>
                <a:srgbClr val="FF0000"/>
              </a:solidFill>
            </a:endParaRPr>
          </a:p>
        </p:txBody>
      </p:sp>
    </p:spTree>
  </p:cSld>
  <p:clrMapOvr>
    <a:masterClrMapping/>
  </p:clrMapOvr>
  <p:transition advTm="16"/>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95300" y="0"/>
            <a:ext cx="8915400" cy="1143000"/>
          </a:xfrm>
        </p:spPr>
        <p:txBody>
          <a:bodyPr/>
          <a:lstStyle/>
          <a:p>
            <a:pPr>
              <a:defRPr/>
            </a:pPr>
            <a:r>
              <a:rPr lang="pl-PL" sz="2900" dirty="0" smtClean="0">
                <a:effectLst>
                  <a:outerShdw blurRad="38100" dist="38100" dir="2700000" algn="tl">
                    <a:srgbClr val="C0C0C0"/>
                  </a:outerShdw>
                </a:effectLst>
              </a:rPr>
              <a:t>Wypadek przy pracy</a:t>
            </a:r>
            <a:r>
              <a:rPr lang="pl-PL" sz="2900" dirty="0" smtClean="0"/>
              <a:t> </a:t>
            </a:r>
            <a:endParaRPr lang="pl-PL" sz="2900" dirty="0"/>
          </a:p>
        </p:txBody>
      </p:sp>
      <p:graphicFrame>
        <p:nvGraphicFramePr>
          <p:cNvPr id="8" name="Diagram 7"/>
          <p:cNvGraphicFramePr/>
          <p:nvPr/>
        </p:nvGraphicFramePr>
        <p:xfrm>
          <a:off x="309530" y="1000108"/>
          <a:ext cx="9120234" cy="4805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ymbol zastępczy numeru slajdu 3"/>
          <p:cNvSpPr>
            <a:spLocks noGrp="1"/>
          </p:cNvSpPr>
          <p:nvPr>
            <p:ph type="sldNum" sz="quarter" idx="11"/>
          </p:nvPr>
        </p:nvSpPr>
        <p:spPr/>
        <p:txBody>
          <a:bodyPr/>
          <a:lstStyle/>
          <a:p>
            <a:pPr>
              <a:defRPr/>
            </a:pPr>
            <a:fld id="{1531866A-BBDF-4A6E-9AEA-DE83509F86C8}" type="slidenum">
              <a:rPr lang="pl-PL" smtClean="0"/>
              <a:pPr>
                <a:defRPr/>
              </a:pPr>
              <a:t>23</a:t>
            </a:fld>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SWIS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pPr>
              <a:defRPr/>
            </a:pPr>
            <a:fld id="{02F0BDC4-EDB3-4766-96C1-935A455BBF20}" type="slidenum">
              <a:rPr lang="pl-PL"/>
              <a:pPr>
                <a:defRPr/>
              </a:pPr>
              <a:t>24</a:t>
            </a:fld>
            <a:endParaRPr lang="pl-PL"/>
          </a:p>
        </p:txBody>
      </p:sp>
      <p:sp>
        <p:nvSpPr>
          <p:cNvPr id="23556" name="Rectangle 2"/>
          <p:cNvSpPr>
            <a:spLocks noGrp="1" noChangeArrowheads="1"/>
          </p:cNvSpPr>
          <p:nvPr>
            <p:ph type="title"/>
          </p:nvPr>
        </p:nvSpPr>
        <p:spPr bwMode="auto">
          <a:xfrm>
            <a:off x="488504" y="548680"/>
            <a:ext cx="9001000" cy="747936"/>
          </a:xfrm>
          <a:noFill/>
          <a:ln>
            <a:miter lim="800000"/>
            <a:headEnd/>
            <a:tailEnd/>
          </a:ln>
        </p:spPr>
        <p:txBody>
          <a:bodyPr vert="horz" wrap="square" lIns="91440" tIns="45720" rIns="91440" bIns="45720" numCol="1" anchor="t" anchorCtr="0" compatLnSpc="1">
            <a:prstTxWarp prst="textNoShape">
              <a:avLst/>
            </a:prstTxWarp>
          </a:bodyPr>
          <a:lstStyle/>
          <a:p>
            <a:pPr algn="ctr"/>
            <a:r>
              <a:rPr lang="pl-PL" sz="2900" dirty="0" smtClean="0">
                <a:solidFill>
                  <a:srgbClr val="FF0000"/>
                </a:solidFill>
                <a:effectLst>
                  <a:outerShdw blurRad="38100" dist="38100" dir="2700000" algn="tl">
                    <a:srgbClr val="000000">
                      <a:alpha val="43137"/>
                    </a:srgbClr>
                  </a:outerShdw>
                </a:effectLst>
                <a:latin typeface="+mn-lt"/>
              </a:rPr>
              <a:t>Warunki odmowy przyznania świadczeń przez </a:t>
            </a:r>
            <a:br>
              <a:rPr lang="pl-PL" sz="2900" dirty="0" smtClean="0">
                <a:solidFill>
                  <a:srgbClr val="FF0000"/>
                </a:solidFill>
                <a:effectLst>
                  <a:outerShdw blurRad="38100" dist="38100" dir="2700000" algn="tl">
                    <a:srgbClr val="000000">
                      <a:alpha val="43137"/>
                    </a:srgbClr>
                  </a:outerShdw>
                </a:effectLst>
                <a:latin typeface="+mn-lt"/>
              </a:rPr>
            </a:br>
            <a:r>
              <a:rPr lang="pl-PL" sz="2900" dirty="0" smtClean="0">
                <a:solidFill>
                  <a:srgbClr val="FF0000"/>
                </a:solidFill>
                <a:effectLst>
                  <a:outerShdw blurRad="38100" dist="38100" dir="2700000" algn="tl">
                    <a:srgbClr val="000000">
                      <a:alpha val="43137"/>
                    </a:srgbClr>
                  </a:outerShdw>
                </a:effectLst>
                <a:latin typeface="+mn-lt"/>
              </a:rPr>
              <a:t>ZUS</a:t>
            </a:r>
          </a:p>
        </p:txBody>
      </p:sp>
      <p:sp>
        <p:nvSpPr>
          <p:cNvPr id="23557" name="Rectangle 3"/>
          <p:cNvSpPr>
            <a:spLocks noGrp="1" noChangeArrowheads="1"/>
          </p:cNvSpPr>
          <p:nvPr>
            <p:ph type="body" idx="1"/>
          </p:nvPr>
        </p:nvSpPr>
        <p:spPr>
          <a:xfrm>
            <a:off x="742950" y="1981200"/>
            <a:ext cx="8915400" cy="4114800"/>
          </a:xfrm>
        </p:spPr>
        <p:style>
          <a:lnRef idx="1">
            <a:schemeClr val="accent2"/>
          </a:lnRef>
          <a:fillRef idx="2">
            <a:schemeClr val="accent2"/>
          </a:fillRef>
          <a:effectRef idx="1">
            <a:schemeClr val="accent2"/>
          </a:effectRef>
          <a:fontRef idx="minor">
            <a:schemeClr val="dk1"/>
          </a:fontRef>
        </p:style>
        <p:txBody>
          <a:bodyPr/>
          <a:lstStyle/>
          <a:p>
            <a:pPr marL="342900" lvl="2" indent="-342900">
              <a:buClr>
                <a:srgbClr val="00823B"/>
              </a:buClr>
              <a:buSzPct val="50000"/>
              <a:buFont typeface="Arial" pitchFamily="34" charset="0"/>
              <a:buChar char="•"/>
            </a:pPr>
            <a:r>
              <a:rPr lang="pl-PL" sz="2500" b="1" dirty="0" smtClean="0">
                <a:solidFill>
                  <a:srgbClr val="00823B"/>
                </a:solidFill>
              </a:rPr>
              <a:t>brak protokołu lub karty wypadku,</a:t>
            </a:r>
          </a:p>
          <a:p>
            <a:pPr>
              <a:buClr>
                <a:srgbClr val="00823B"/>
              </a:buClr>
              <a:buFont typeface="Arial" pitchFamily="34" charset="0"/>
              <a:buChar char="•"/>
            </a:pPr>
            <a:r>
              <a:rPr lang="pl-PL" sz="2500" b="1" dirty="0" smtClean="0">
                <a:solidFill>
                  <a:srgbClr val="00823B"/>
                </a:solidFill>
              </a:rPr>
              <a:t>nie uznanie w protokóle lub karcie zdarzenia za wypadek przy pracy,</a:t>
            </a:r>
          </a:p>
          <a:p>
            <a:pPr>
              <a:buClr>
                <a:srgbClr val="00823B"/>
              </a:buClr>
              <a:buFont typeface="Arial" pitchFamily="34" charset="0"/>
              <a:buChar char="•"/>
            </a:pPr>
            <a:r>
              <a:rPr lang="pl-PL" sz="2500" b="1" dirty="0" smtClean="0">
                <a:solidFill>
                  <a:srgbClr val="00823B"/>
                </a:solidFill>
              </a:rPr>
              <a:t>w przypadku stwierdzeń bezpodstawnych,</a:t>
            </a:r>
          </a:p>
          <a:p>
            <a:pPr>
              <a:buClr>
                <a:srgbClr val="00823B"/>
              </a:buClr>
              <a:buFont typeface="Arial" pitchFamily="34" charset="0"/>
              <a:buChar char="•"/>
            </a:pPr>
            <a:r>
              <a:rPr lang="pl-PL" sz="2500" b="1" dirty="0" smtClean="0">
                <a:solidFill>
                  <a:srgbClr val="00823B"/>
                </a:solidFill>
              </a:rPr>
              <a:t>odmowa następuje w formie decyzji administracyjnej,</a:t>
            </a:r>
          </a:p>
          <a:p>
            <a:pPr>
              <a:buClr>
                <a:srgbClr val="00823B"/>
              </a:buClr>
              <a:buFont typeface="Arial" pitchFamily="34" charset="0"/>
              <a:buChar char="•"/>
            </a:pPr>
            <a:r>
              <a:rPr lang="pl-PL" sz="2500" b="1" dirty="0" smtClean="0">
                <a:solidFill>
                  <a:srgbClr val="00823B"/>
                </a:solidFill>
              </a:rPr>
              <a:t>w przypadku braków formalnych  ZUS zwraca protokół lub kartę do uzupełnienia.</a:t>
            </a:r>
          </a:p>
        </p:txBody>
      </p:sp>
    </p:spTree>
  </p:cSld>
  <p:clrMapOvr>
    <a:masterClrMapping/>
  </p:clrMapOvr>
  <p:transition advTm="16"/>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pPr>
              <a:defRPr/>
            </a:pPr>
            <a:fld id="{915FDE3A-C191-486B-8F1A-65CDDDA2475D}" type="slidenum">
              <a:rPr lang="pl-PL"/>
              <a:pPr>
                <a:defRPr/>
              </a:pPr>
              <a:t>25</a:t>
            </a:fld>
            <a:endParaRPr lang="pl-PL"/>
          </a:p>
        </p:txBody>
      </p:sp>
      <p:sp>
        <p:nvSpPr>
          <p:cNvPr id="24580" name="Rectangle 2"/>
          <p:cNvSpPr>
            <a:spLocks noGrp="1" noChangeArrowheads="1"/>
          </p:cNvSpPr>
          <p:nvPr>
            <p:ph type="title"/>
          </p:nvPr>
        </p:nvSpPr>
        <p:spPr bwMode="auto">
          <a:xfrm>
            <a:off x="742950" y="609600"/>
            <a:ext cx="8420100" cy="1091208"/>
          </a:xfrm>
          <a:noFill/>
          <a:ln>
            <a:miter lim="800000"/>
            <a:headEnd/>
            <a:tailEnd/>
          </a:ln>
        </p:spPr>
        <p:txBody>
          <a:bodyPr vert="horz" wrap="square" lIns="91440" tIns="45720" rIns="91440" bIns="45720" numCol="1" anchor="t" anchorCtr="0" compatLnSpc="1">
            <a:prstTxWarp prst="textNoShape">
              <a:avLst/>
            </a:prstTxWarp>
          </a:bodyPr>
          <a:lstStyle/>
          <a:p>
            <a:pPr algn="ctr"/>
            <a:r>
              <a:rPr lang="pl-PL" sz="2800" dirty="0" smtClean="0">
                <a:solidFill>
                  <a:srgbClr val="FF0000"/>
                </a:solidFill>
                <a:effectLst>
                  <a:outerShdw blurRad="38100" dist="38100" dir="2700000" algn="tl">
                    <a:srgbClr val="000000">
                      <a:alpha val="43137"/>
                    </a:srgbClr>
                  </a:outerShdw>
                </a:effectLst>
                <a:latin typeface="+mn-lt"/>
              </a:rPr>
              <a:t>ZUS  - ustalenie składki wypadkowej</a:t>
            </a:r>
            <a:br>
              <a:rPr lang="pl-PL" sz="2800" dirty="0" smtClean="0">
                <a:solidFill>
                  <a:srgbClr val="FF0000"/>
                </a:solidFill>
                <a:effectLst>
                  <a:outerShdw blurRad="38100" dist="38100" dir="2700000" algn="tl">
                    <a:srgbClr val="000000">
                      <a:alpha val="43137"/>
                    </a:srgbClr>
                  </a:outerShdw>
                </a:effectLst>
                <a:latin typeface="+mn-lt"/>
              </a:rPr>
            </a:br>
            <a:r>
              <a:rPr lang="pl-PL" sz="2800" dirty="0" smtClean="0">
                <a:solidFill>
                  <a:srgbClr val="FF0000"/>
                </a:solidFill>
                <a:effectLst>
                  <a:outerShdw blurRad="38100" dist="38100" dir="2700000" algn="tl">
                    <a:srgbClr val="000000">
                      <a:alpha val="43137"/>
                    </a:srgbClr>
                  </a:outerShdw>
                </a:effectLst>
                <a:latin typeface="+mn-lt"/>
              </a:rPr>
              <a:t>Podstawy do ustalenia kategorii ryzyka </a:t>
            </a:r>
            <a:br>
              <a:rPr lang="pl-PL" sz="2800" dirty="0" smtClean="0">
                <a:solidFill>
                  <a:srgbClr val="FF0000"/>
                </a:solidFill>
                <a:effectLst>
                  <a:outerShdw blurRad="38100" dist="38100" dir="2700000" algn="tl">
                    <a:srgbClr val="000000">
                      <a:alpha val="43137"/>
                    </a:srgbClr>
                  </a:outerShdw>
                </a:effectLst>
                <a:latin typeface="+mn-lt"/>
              </a:rPr>
            </a:br>
            <a:r>
              <a:rPr lang="pl-PL" sz="2800" dirty="0" smtClean="0">
                <a:solidFill>
                  <a:srgbClr val="FF0000"/>
                </a:solidFill>
                <a:effectLst>
                  <a:outerShdw blurRad="38100" dist="38100" dir="2700000" algn="tl">
                    <a:srgbClr val="000000">
                      <a:alpha val="43137"/>
                    </a:srgbClr>
                  </a:outerShdw>
                </a:effectLst>
                <a:latin typeface="+mn-lt"/>
              </a:rPr>
              <a:t>dla grupy działalności </a:t>
            </a:r>
            <a:endParaRPr lang="pl-PL" sz="2800" dirty="0" smtClean="0">
              <a:effectLst>
                <a:outerShdw blurRad="38100" dist="38100" dir="2700000" algn="tl">
                  <a:srgbClr val="000000">
                    <a:alpha val="43137"/>
                  </a:srgbClr>
                </a:outerShdw>
              </a:effectLst>
              <a:latin typeface="+mn-lt"/>
            </a:endParaRPr>
          </a:p>
        </p:txBody>
      </p:sp>
      <p:sp>
        <p:nvSpPr>
          <p:cNvPr id="24581" name="Rectangle 3"/>
          <p:cNvSpPr>
            <a:spLocks noGrp="1" noChangeArrowheads="1"/>
          </p:cNvSpPr>
          <p:nvPr>
            <p:ph type="body" idx="1"/>
          </p:nvPr>
        </p:nvSpPr>
        <p:spPr>
          <a:xfrm>
            <a:off x="825500" y="1981200"/>
            <a:ext cx="8832850" cy="4114800"/>
          </a:xfrm>
        </p:spPr>
        <p:style>
          <a:lnRef idx="1">
            <a:schemeClr val="accent2"/>
          </a:lnRef>
          <a:fillRef idx="2">
            <a:schemeClr val="accent2"/>
          </a:fillRef>
          <a:effectRef idx="1">
            <a:schemeClr val="accent2"/>
          </a:effectRef>
          <a:fontRef idx="minor">
            <a:schemeClr val="dk1"/>
          </a:fontRef>
        </p:style>
        <p:txBody>
          <a:bodyPr/>
          <a:lstStyle/>
          <a:p>
            <a:pPr lvl="1">
              <a:buFont typeface="Monotype Sorts" pitchFamily="2" charset="2"/>
              <a:buNone/>
            </a:pPr>
            <a:r>
              <a:rPr lang="pl-PL" sz="4400" b="1" dirty="0" smtClean="0">
                <a:solidFill>
                  <a:srgbClr val="00823B"/>
                </a:solidFill>
                <a:latin typeface="Times New Roman" pitchFamily="18" charset="0"/>
              </a:rPr>
              <a:t>		</a:t>
            </a:r>
            <a:r>
              <a:rPr lang="pl-PL" sz="3600" b="1" dirty="0" smtClean="0">
                <a:solidFill>
                  <a:srgbClr val="00823B"/>
                </a:solidFill>
              </a:rPr>
              <a:t>Wskaźniki częstości:</a:t>
            </a:r>
            <a:endParaRPr lang="pl-PL" sz="3800" b="1" dirty="0" smtClean="0">
              <a:solidFill>
                <a:srgbClr val="00823B"/>
              </a:solidFill>
            </a:endParaRPr>
          </a:p>
          <a:p>
            <a:pPr>
              <a:buFont typeface="Symbol" pitchFamily="18" charset="2"/>
              <a:buChar char="·"/>
            </a:pPr>
            <a:r>
              <a:rPr lang="pl-PL" dirty="0" smtClean="0">
                <a:solidFill>
                  <a:srgbClr val="00823B"/>
                </a:solidFill>
              </a:rPr>
              <a:t>poszkodowanych w wypadkach przy pracy ogółem,</a:t>
            </a:r>
          </a:p>
          <a:p>
            <a:pPr>
              <a:buFont typeface="Symbol" pitchFamily="18" charset="2"/>
              <a:buChar char="·"/>
            </a:pPr>
            <a:r>
              <a:rPr lang="pl-PL" dirty="0" smtClean="0">
                <a:solidFill>
                  <a:srgbClr val="00823B"/>
                </a:solidFill>
              </a:rPr>
              <a:t>poszkodowanych w wypadkach przy pracy śmiertelnych i ciężkich,</a:t>
            </a:r>
          </a:p>
          <a:p>
            <a:pPr>
              <a:buFont typeface="Symbol" pitchFamily="18" charset="2"/>
              <a:buChar char="·"/>
            </a:pPr>
            <a:r>
              <a:rPr lang="pl-PL" dirty="0" smtClean="0">
                <a:solidFill>
                  <a:srgbClr val="00823B"/>
                </a:solidFill>
              </a:rPr>
              <a:t>stwierdzonych chorób zawodowych,</a:t>
            </a:r>
          </a:p>
          <a:p>
            <a:pPr>
              <a:buFont typeface="Symbol" pitchFamily="18" charset="2"/>
              <a:buChar char="·"/>
            </a:pPr>
            <a:r>
              <a:rPr lang="pl-PL" dirty="0" smtClean="0">
                <a:solidFill>
                  <a:srgbClr val="00823B"/>
                </a:solidFill>
              </a:rPr>
              <a:t>zatrudnionych w warunkach zagrożenia.</a:t>
            </a:r>
          </a:p>
        </p:txBody>
      </p:sp>
    </p:spTree>
  </p:cSld>
  <p:clrMapOvr>
    <a:masterClrMapping/>
  </p:clrMapOvr>
  <p:transition advTm="32"/>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pPr>
              <a:defRPr/>
            </a:pPr>
            <a:fld id="{4F373247-2816-4157-B9F9-B6CB8F83CCB3}" type="slidenum">
              <a:rPr lang="pl-PL"/>
              <a:pPr>
                <a:defRPr/>
              </a:pPr>
              <a:t>26</a:t>
            </a:fld>
            <a:endParaRPr lang="pl-PL"/>
          </a:p>
        </p:txBody>
      </p:sp>
      <p:sp>
        <p:nvSpPr>
          <p:cNvPr id="25604" name="Rectangle 2"/>
          <p:cNvSpPr>
            <a:spLocks noGrp="1" noChangeArrowheads="1"/>
          </p:cNvSpPr>
          <p:nvPr>
            <p:ph type="title"/>
          </p:nvPr>
        </p:nvSpPr>
        <p:spPr bwMode="auto">
          <a:xfrm>
            <a:off x="742950" y="609600"/>
            <a:ext cx="8420100" cy="838200"/>
          </a:xfrm>
          <a:noFill/>
          <a:ln>
            <a:miter lim="800000"/>
            <a:headEnd/>
            <a:tailEnd/>
          </a:ln>
        </p:spPr>
        <p:txBody>
          <a:bodyPr vert="horz" wrap="square" lIns="91440" tIns="45720" rIns="91440" bIns="45720" numCol="1" anchor="t" anchorCtr="0" compatLnSpc="1">
            <a:prstTxWarp prst="textNoShape">
              <a:avLst/>
            </a:prstTxWarp>
          </a:bodyPr>
          <a:lstStyle/>
          <a:p>
            <a:pPr algn="ctr"/>
            <a:r>
              <a:rPr lang="pl-PL" sz="2800" dirty="0" smtClean="0">
                <a:solidFill>
                  <a:srgbClr val="FF0000"/>
                </a:solidFill>
                <a:effectLst>
                  <a:outerShdw blurRad="38100" dist="38100" dir="2700000" algn="tl">
                    <a:srgbClr val="000000">
                      <a:alpha val="43137"/>
                    </a:srgbClr>
                  </a:outerShdw>
                </a:effectLst>
                <a:latin typeface="+mn-lt"/>
              </a:rPr>
              <a:t>Uprawnienia   PIP</a:t>
            </a:r>
            <a:endParaRPr lang="pl-PL" sz="2800" dirty="0" smtClean="0">
              <a:effectLst>
                <a:outerShdw blurRad="38100" dist="38100" dir="2700000" algn="tl">
                  <a:srgbClr val="000000">
                    <a:alpha val="43137"/>
                  </a:srgbClr>
                </a:outerShdw>
              </a:effectLst>
              <a:latin typeface="+mn-lt"/>
            </a:endParaRPr>
          </a:p>
        </p:txBody>
      </p:sp>
      <p:sp>
        <p:nvSpPr>
          <p:cNvPr id="25605" name="Rectangle 3"/>
          <p:cNvSpPr>
            <a:spLocks noGrp="1" noChangeArrowheads="1"/>
          </p:cNvSpPr>
          <p:nvPr>
            <p:ph type="body" idx="1"/>
          </p:nvPr>
        </p:nvSpPr>
        <p:spPr>
          <a:xfrm>
            <a:off x="825500" y="1981200"/>
            <a:ext cx="8832850" cy="4114800"/>
          </a:xfrm>
        </p:spPr>
        <p:style>
          <a:lnRef idx="1">
            <a:schemeClr val="accent2"/>
          </a:lnRef>
          <a:fillRef idx="2">
            <a:schemeClr val="accent2"/>
          </a:fillRef>
          <a:effectRef idx="1">
            <a:schemeClr val="accent2"/>
          </a:effectRef>
          <a:fontRef idx="minor">
            <a:schemeClr val="dk1"/>
          </a:fontRef>
        </p:style>
        <p:txBody>
          <a:bodyPr/>
          <a:lstStyle/>
          <a:p>
            <a:pPr lvl="1" algn="ctr"/>
            <a:endParaRPr lang="pl-PL" b="1" dirty="0" smtClean="0"/>
          </a:p>
          <a:p>
            <a:r>
              <a:rPr lang="pl-PL" sz="3200" dirty="0" smtClean="0">
                <a:solidFill>
                  <a:srgbClr val="00823B"/>
                </a:solidFill>
              </a:rPr>
              <a:t>kontrola prawidłowości wskaźników częstości,</a:t>
            </a:r>
          </a:p>
          <a:p>
            <a:r>
              <a:rPr lang="pl-PL" sz="3200" dirty="0" smtClean="0">
                <a:solidFill>
                  <a:srgbClr val="00823B"/>
                </a:solidFill>
              </a:rPr>
              <a:t>podwyższenie o 100% składki na ubezpieczenie wypadkowe w przypadku stwierdzenia naruszenia przepisów bhp w czasie dwóch kolejnych kontroli</a:t>
            </a:r>
            <a:r>
              <a:rPr lang="pl-PL" dirty="0" smtClean="0">
                <a:solidFill>
                  <a:srgbClr val="00823B"/>
                </a:solidFill>
              </a:rPr>
              <a:t>.</a:t>
            </a:r>
          </a:p>
          <a:p>
            <a:pPr>
              <a:buFont typeface="Monotype Sorts" pitchFamily="2" charset="2"/>
              <a:buNone/>
            </a:pPr>
            <a:endParaRPr lang="pl-PL" dirty="0" smtClean="0">
              <a:solidFill>
                <a:srgbClr val="0000FF"/>
              </a:solidFill>
            </a:endParaRPr>
          </a:p>
        </p:txBody>
      </p:sp>
    </p:spTree>
  </p:cSld>
  <p:clrMapOvr>
    <a:masterClrMapping/>
  </p:clrMapOvr>
  <p:transition advTm="48"/>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5"/>
          <p:cNvSpPr>
            <a:spLocks noGrp="1"/>
          </p:cNvSpPr>
          <p:nvPr>
            <p:ph type="sldNum" sz="quarter" idx="12"/>
          </p:nvPr>
        </p:nvSpPr>
        <p:spPr/>
        <p:txBody>
          <a:bodyPr/>
          <a:lstStyle/>
          <a:p>
            <a:pPr>
              <a:defRPr/>
            </a:pPr>
            <a:fld id="{E51D0CAF-59FA-440A-882C-5BEDD5D6BE5B}" type="slidenum">
              <a:rPr lang="pl-PL"/>
              <a:pPr>
                <a:defRPr/>
              </a:pPr>
              <a:t>27</a:t>
            </a:fld>
            <a:endParaRPr lang="pl-PL"/>
          </a:p>
        </p:txBody>
      </p:sp>
      <p:sp>
        <p:nvSpPr>
          <p:cNvPr id="102403" name="Rectangle 2"/>
          <p:cNvSpPr>
            <a:spLocks noGrp="1" noChangeArrowheads="1"/>
          </p:cNvSpPr>
          <p:nvPr>
            <p:ph type="title"/>
          </p:nvPr>
        </p:nvSpPr>
        <p:spPr>
          <a:xfrm>
            <a:off x="585788" y="0"/>
            <a:ext cx="8734425" cy="809625"/>
          </a:xfrm>
          <a:solidFill>
            <a:srgbClr val="FFFFFF"/>
          </a:solidFill>
        </p:spPr>
        <p:txBody>
          <a:bodyPr lIns="87270" tIns="43635" rIns="87270" bIns="43635"/>
          <a:lstStyle/>
          <a:p>
            <a:pPr algn="ctr"/>
            <a:r>
              <a:rPr lang="pl-PL" sz="2800" dirty="0" smtClean="0">
                <a:solidFill>
                  <a:srgbClr val="FF0000"/>
                </a:solidFill>
                <a:effectLst>
                  <a:outerShdw blurRad="38100" dist="38100" dir="2700000" algn="tl">
                    <a:srgbClr val="000000">
                      <a:alpha val="43137"/>
                    </a:srgbClr>
                  </a:outerShdw>
                </a:effectLst>
                <a:latin typeface="+mn-lt"/>
              </a:rPr>
              <a:t>Wypadki w drodze  „do”  lub  „z”   pracy</a:t>
            </a:r>
          </a:p>
        </p:txBody>
      </p:sp>
      <p:sp>
        <p:nvSpPr>
          <p:cNvPr id="102404" name="Rectangle 3"/>
          <p:cNvSpPr>
            <a:spLocks noGrp="1" noChangeArrowheads="1"/>
          </p:cNvSpPr>
          <p:nvPr>
            <p:ph type="body" idx="1"/>
          </p:nvPr>
        </p:nvSpPr>
        <p:spPr>
          <a:xfrm>
            <a:off x="200472" y="836712"/>
            <a:ext cx="9502775" cy="5357813"/>
          </a:xfrm>
        </p:spPr>
        <p:style>
          <a:lnRef idx="1">
            <a:schemeClr val="accent2"/>
          </a:lnRef>
          <a:fillRef idx="2">
            <a:schemeClr val="accent2"/>
          </a:fillRef>
          <a:effectRef idx="1">
            <a:schemeClr val="accent2"/>
          </a:effectRef>
          <a:fontRef idx="minor">
            <a:schemeClr val="dk1"/>
          </a:fontRef>
        </p:style>
        <p:txBody>
          <a:bodyPr/>
          <a:lstStyle/>
          <a:p>
            <a:pPr>
              <a:buFont typeface="Monotype Sorts" pitchFamily="2" charset="2"/>
              <a:buNone/>
            </a:pPr>
            <a:r>
              <a:rPr lang="pl-PL" sz="2400" dirty="0" smtClean="0">
                <a:solidFill>
                  <a:srgbClr val="00823B"/>
                </a:solidFill>
              </a:rPr>
              <a:t>to zdarzenie: nagłe, wywołane przyczyną zewnętrzną, które nastąpiło w drodze do lub z miejsca wykonywania zatrudnienia lub innej działalności stanowiącej tytuł ubezpieczenia rentowego:</a:t>
            </a:r>
          </a:p>
          <a:p>
            <a:r>
              <a:rPr lang="pl-PL" sz="2000" dirty="0" smtClean="0">
                <a:solidFill>
                  <a:srgbClr val="00823B"/>
                </a:solidFill>
              </a:rPr>
              <a:t>jeżeli droga ta była najkrótsza i nie została przerwana,</a:t>
            </a:r>
          </a:p>
          <a:p>
            <a:r>
              <a:rPr lang="pl-PL" sz="2000" dirty="0" smtClean="0">
                <a:solidFill>
                  <a:srgbClr val="00823B"/>
                </a:solidFill>
              </a:rPr>
              <a:t>mimo że została przerwana, jeżeli przerwa była życiowo uzasadniona i jej czas nie przekraczał granic potrzeby, a także wówczas, gdy droga, nie będąc drogą najkrótszą, była dla ubezpieczonego ze względów komunikacyjnych najdogodniejsza.</a:t>
            </a:r>
          </a:p>
          <a:p>
            <a:r>
              <a:rPr lang="pl-PL" sz="2000" dirty="0" smtClean="0">
                <a:solidFill>
                  <a:srgbClr val="00823B"/>
                </a:solidFill>
              </a:rPr>
              <a:t>Za drogę do pracy lub z pracy uważa się oprócz drogi z domu do pracy lub z pracy do domu również drogę do miejsca lub z miejsca:</a:t>
            </a:r>
          </a:p>
          <a:p>
            <a:pPr lvl="1"/>
            <a:r>
              <a:rPr lang="pl-PL" sz="2000" dirty="0" smtClean="0">
                <a:solidFill>
                  <a:srgbClr val="00823B"/>
                </a:solidFill>
              </a:rPr>
              <a:t> innego zatrudnienia lub innej działalności stanowiącej tytuł ubezpieczenia rentowego,</a:t>
            </a:r>
          </a:p>
          <a:p>
            <a:pPr lvl="1"/>
            <a:r>
              <a:rPr lang="pl-PL" sz="2000" dirty="0" smtClean="0">
                <a:solidFill>
                  <a:srgbClr val="00823B"/>
                </a:solidFill>
              </a:rPr>
              <a:t>zwykłego wykonywania funkcji lub zadań zawodowych albo społecznych,</a:t>
            </a:r>
          </a:p>
          <a:p>
            <a:pPr lvl="1"/>
            <a:r>
              <a:rPr lang="pl-PL" sz="2000" dirty="0" smtClean="0">
                <a:solidFill>
                  <a:srgbClr val="00823B"/>
                </a:solidFill>
              </a:rPr>
              <a:t>zwykłego spożywania posiłków,</a:t>
            </a:r>
          </a:p>
          <a:p>
            <a:pPr lvl="1"/>
            <a:r>
              <a:rPr lang="pl-PL" sz="2000" dirty="0" smtClean="0">
                <a:solidFill>
                  <a:srgbClr val="00823B"/>
                </a:solidFill>
              </a:rPr>
              <a:t>odbywania nauki lub studiów.</a:t>
            </a:r>
          </a:p>
          <a:p>
            <a:endParaRPr lang="pl-PL" sz="2300" b="1" dirty="0" smtClean="0">
              <a:solidFill>
                <a:srgbClr val="009900"/>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5"/>
          <p:cNvSpPr>
            <a:spLocks noGrp="1"/>
          </p:cNvSpPr>
          <p:nvPr>
            <p:ph type="sldNum" sz="quarter" idx="12"/>
          </p:nvPr>
        </p:nvSpPr>
        <p:spPr/>
        <p:txBody>
          <a:bodyPr/>
          <a:lstStyle/>
          <a:p>
            <a:pPr>
              <a:defRPr/>
            </a:pPr>
            <a:fld id="{65F1960E-46B2-468B-997D-D62BC5C4DAF7}" type="slidenum">
              <a:rPr lang="pl-PL"/>
              <a:pPr>
                <a:defRPr/>
              </a:pPr>
              <a:t>28</a:t>
            </a:fld>
            <a:endParaRPr lang="pl-PL"/>
          </a:p>
        </p:txBody>
      </p:sp>
      <p:sp>
        <p:nvSpPr>
          <p:cNvPr id="103427" name="Rectangle 2"/>
          <p:cNvSpPr>
            <a:spLocks noGrp="1" noChangeArrowheads="1"/>
          </p:cNvSpPr>
          <p:nvPr>
            <p:ph type="title"/>
          </p:nvPr>
        </p:nvSpPr>
        <p:spPr>
          <a:xfrm>
            <a:off x="585788" y="0"/>
            <a:ext cx="8734425" cy="809625"/>
          </a:xfrm>
          <a:solidFill>
            <a:srgbClr val="FFFFFF"/>
          </a:solidFill>
        </p:spPr>
        <p:txBody>
          <a:bodyPr lIns="87270" tIns="43635" rIns="87270" bIns="43635"/>
          <a:lstStyle/>
          <a:p>
            <a:pPr algn="ctr"/>
            <a:r>
              <a:rPr lang="pl-PL" sz="3200" dirty="0" smtClean="0">
                <a:solidFill>
                  <a:srgbClr val="FF0000"/>
                </a:solidFill>
                <a:latin typeface="+mn-lt"/>
              </a:rPr>
              <a:t>Wypadki w drodze  „do”  lub  „z”   pracy</a:t>
            </a:r>
          </a:p>
        </p:txBody>
      </p:sp>
      <p:sp>
        <p:nvSpPr>
          <p:cNvPr id="103428" name="Rectangle 3"/>
          <p:cNvSpPr>
            <a:spLocks noGrp="1" noChangeArrowheads="1"/>
          </p:cNvSpPr>
          <p:nvPr>
            <p:ph type="body" idx="1"/>
          </p:nvPr>
        </p:nvSpPr>
        <p:spPr>
          <a:xfrm>
            <a:off x="201613" y="1214438"/>
            <a:ext cx="9502775" cy="4929187"/>
          </a:xfrm>
        </p:spPr>
        <p:style>
          <a:lnRef idx="1">
            <a:schemeClr val="accent2"/>
          </a:lnRef>
          <a:fillRef idx="2">
            <a:schemeClr val="accent2"/>
          </a:fillRef>
          <a:effectRef idx="1">
            <a:schemeClr val="accent2"/>
          </a:effectRef>
          <a:fontRef idx="minor">
            <a:schemeClr val="dk1"/>
          </a:fontRef>
        </p:style>
        <p:txBody>
          <a:bodyPr/>
          <a:lstStyle/>
          <a:p>
            <a:pPr>
              <a:buFont typeface="Monotype Sorts" pitchFamily="2" charset="2"/>
              <a:buNone/>
            </a:pPr>
            <a:r>
              <a:rPr lang="pl-PL" sz="2000" dirty="0" smtClean="0">
                <a:solidFill>
                  <a:srgbClr val="00823B"/>
                </a:solidFill>
              </a:rPr>
              <a:t>Ustalenie okoliczności i przyczyn wypadku w drodze dokonuje w karcie wypadku w drodze do pracy lub z pracy do domu, osoba upoważniona przez pracodawcę. W stosunku do pozostałych ubezpieczonych podmioty zobowiązane do ustalenia okoliczności i przyczyn wypadków przy pracy w karcie wypadku, określone w art. 5 ust. 1 ustawy wypadkowej.</a:t>
            </a:r>
          </a:p>
          <a:p>
            <a:endParaRPr lang="pl-PL" sz="2000" dirty="0" smtClean="0">
              <a:solidFill>
                <a:srgbClr val="00823B"/>
              </a:solidFill>
            </a:endParaRPr>
          </a:p>
          <a:p>
            <a:pPr>
              <a:buFont typeface="Monotype Sorts" pitchFamily="2" charset="2"/>
              <a:buNone/>
            </a:pPr>
            <a:r>
              <a:rPr lang="pl-PL" sz="2000" dirty="0" smtClean="0">
                <a:solidFill>
                  <a:srgbClr val="00823B"/>
                </a:solidFill>
              </a:rPr>
              <a:t>Świadczenia  z tytułu wypadków w drodze:</a:t>
            </a:r>
          </a:p>
          <a:p>
            <a:pPr>
              <a:buFont typeface="Monotype Sorts" pitchFamily="2" charset="2"/>
              <a:buNone/>
            </a:pPr>
            <a:r>
              <a:rPr lang="pl-PL" sz="2000" dirty="0" smtClean="0">
                <a:solidFill>
                  <a:srgbClr val="00823B"/>
                </a:solidFill>
              </a:rPr>
              <a:t> za czas niezdolności do pracy związany z wypadkiem pracownik zachowuje prawo do 100 % wynagrodzenia w ciągu 33 dni tej niezdolności do pracy, za którą  wynagrodzenie wypłaca pracodawca z środków własnych,</a:t>
            </a:r>
          </a:p>
          <a:p>
            <a:pPr>
              <a:buFont typeface="Monotype Sorts" pitchFamily="2" charset="2"/>
              <a:buNone/>
            </a:pPr>
            <a:r>
              <a:rPr lang="pl-PL" sz="2000" dirty="0" smtClean="0">
                <a:solidFill>
                  <a:srgbClr val="00823B"/>
                </a:solidFill>
              </a:rPr>
              <a:t>w przypadku dłuższej niż 33 dni niezdolności do pracy pracownikowi przysługuje 100% zasiłek chorobowy (płacone z funduszu ZUS).</a:t>
            </a:r>
          </a:p>
          <a:p>
            <a:pPr>
              <a:buFont typeface="Monotype Sorts" pitchFamily="2" charset="2"/>
              <a:buNone/>
            </a:pPr>
            <a:r>
              <a:rPr lang="pl-PL" sz="2000" b="1" dirty="0" smtClean="0">
                <a:solidFill>
                  <a:srgbClr val="FF0000"/>
                </a:solidFill>
              </a:rPr>
              <a:t>Obowiązkiem pracownika jest zgłoszenie zdarzenia wypadkowego swemu pracodawcy w trybie bezzwłocznym.</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ytuł 1"/>
          <p:cNvSpPr>
            <a:spLocks noGrp="1"/>
          </p:cNvSpPr>
          <p:nvPr>
            <p:ph type="title"/>
          </p:nvPr>
        </p:nvSpPr>
        <p:spPr>
          <a:xfrm>
            <a:off x="495300" y="0"/>
            <a:ext cx="8915400" cy="1143000"/>
          </a:xfrm>
        </p:spPr>
        <p:txBody>
          <a:bodyPr/>
          <a:lstStyle/>
          <a:p>
            <a:pPr algn="ctr">
              <a:defRPr/>
            </a:pPr>
            <a:r>
              <a:rPr lang="pl-PL" sz="2900" dirty="0" smtClean="0">
                <a:solidFill>
                  <a:srgbClr val="FF0000"/>
                </a:solidFill>
                <a:latin typeface="+mn-lt"/>
              </a:rPr>
              <a:t>Choroby zawodowe</a:t>
            </a:r>
          </a:p>
        </p:txBody>
      </p:sp>
      <p:sp>
        <p:nvSpPr>
          <p:cNvPr id="5" name="Symbol zastępczy numeru slajdu 4"/>
          <p:cNvSpPr>
            <a:spLocks noGrp="1"/>
          </p:cNvSpPr>
          <p:nvPr>
            <p:ph type="sldNum" sz="quarter" idx="12"/>
          </p:nvPr>
        </p:nvSpPr>
        <p:spPr/>
        <p:txBody>
          <a:bodyPr/>
          <a:lstStyle/>
          <a:p>
            <a:pPr>
              <a:defRPr/>
            </a:pPr>
            <a:fld id="{377C3948-9AF3-4CD0-8F34-99AB34D181A0}" type="slidenum">
              <a:rPr lang="pl-PL" smtClean="0"/>
              <a:pPr>
                <a:defRPr/>
              </a:pPr>
              <a:t>29</a:t>
            </a:fld>
            <a:endParaRPr lang="pl-PL"/>
          </a:p>
        </p:txBody>
      </p:sp>
      <p:sp>
        <p:nvSpPr>
          <p:cNvPr id="83972" name="Rectangle 1"/>
          <p:cNvSpPr>
            <a:spLocks noChangeArrowheads="1"/>
          </p:cNvSpPr>
          <p:nvPr/>
        </p:nvSpPr>
        <p:spPr bwMode="auto">
          <a:xfrm>
            <a:off x="416496" y="1700808"/>
            <a:ext cx="9144000" cy="203895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lIns="228528" tIns="152352" bIns="38088" anchor="ctr">
            <a:spAutoFit/>
          </a:bodyPr>
          <a:lstStyle/>
          <a:p>
            <a:pPr indent="228600">
              <a:spcBef>
                <a:spcPct val="0"/>
              </a:spcBef>
              <a:buFontTx/>
              <a:buChar char="-"/>
              <a:defRPr/>
            </a:pPr>
            <a:r>
              <a:rPr lang="pl-PL" sz="2000" dirty="0">
                <a:solidFill>
                  <a:srgbClr val="00823B"/>
                </a:solidFill>
                <a:cs typeface="Times New Roman" pitchFamily="18" charset="0"/>
              </a:rPr>
              <a:t>to choroba określoną w wykazie chorób zawodowych, o której mowa w art.237§ 1, pkt. 2 Kodeksu pracy, jeżeli została spowodowana działaniem czynników szkodliwych dla zdrowia występujących w środowisku pracy lub sposobem wykonywanej pracy.</a:t>
            </a:r>
            <a:endParaRPr lang="pl-PL" sz="2000" dirty="0">
              <a:solidFill>
                <a:srgbClr val="00823B"/>
              </a:solidFill>
            </a:endParaRPr>
          </a:p>
          <a:p>
            <a:pPr indent="228600">
              <a:spcBef>
                <a:spcPct val="0"/>
              </a:spcBef>
              <a:buFontTx/>
              <a:buChar char="-"/>
              <a:defRPr/>
            </a:pPr>
            <a:r>
              <a:rPr lang="pl-PL" sz="2000" dirty="0">
                <a:solidFill>
                  <a:srgbClr val="00823B"/>
                </a:solidFill>
                <a:cs typeface="Times New Roman" pitchFamily="18" charset="0"/>
              </a:rPr>
              <a:t>Wykaz chorób zawodowych stanowiący załącznik do rozporządzenia Rady Ministrów z 30 lipca 2002r.  obejmuje 26 grup schorzeń.</a:t>
            </a:r>
            <a:endParaRPr lang="pl-PL" sz="2000" dirty="0">
              <a:solidFill>
                <a:srgbClr val="00823B"/>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0"/>
            <a:ext cx="9575800" cy="1143000"/>
          </a:xfrm>
        </p:spPr>
        <p:txBody>
          <a:bodyPr/>
          <a:lstStyle/>
          <a:p>
            <a:pPr algn="ctr">
              <a:defRPr/>
            </a:pPr>
            <a:r>
              <a:rPr lang="pl-PL" sz="2900" dirty="0" smtClean="0">
                <a:solidFill>
                  <a:srgbClr val="FF0000"/>
                </a:solidFill>
                <a:latin typeface="+mn-lt"/>
              </a:rPr>
              <a:t>Wypadek przy </a:t>
            </a:r>
            <a:r>
              <a:rPr lang="pl-PL" sz="2900" dirty="0">
                <a:solidFill>
                  <a:srgbClr val="FF0000"/>
                </a:solidFill>
                <a:latin typeface="+mn-lt"/>
              </a:rPr>
              <a:t>pracy </a:t>
            </a:r>
          </a:p>
        </p:txBody>
      </p:sp>
      <p:graphicFrame>
        <p:nvGraphicFramePr>
          <p:cNvPr id="5" name="Diagram 4"/>
          <p:cNvGraphicFramePr/>
          <p:nvPr/>
        </p:nvGraphicFramePr>
        <p:xfrm>
          <a:off x="247650" y="1142984"/>
          <a:ext cx="9063068" cy="4953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ymbol zastępczy numeru slajdu 3"/>
          <p:cNvSpPr>
            <a:spLocks noGrp="1"/>
          </p:cNvSpPr>
          <p:nvPr>
            <p:ph type="sldNum" sz="quarter" idx="12"/>
          </p:nvPr>
        </p:nvSpPr>
        <p:spPr/>
        <p:txBody>
          <a:bodyPr/>
          <a:lstStyle/>
          <a:p>
            <a:pPr>
              <a:defRPr/>
            </a:pPr>
            <a:fld id="{0FA5179F-72F6-4688-9310-A98F4F33D4AF}" type="slidenum">
              <a:rPr lang="pl-PL" smtClean="0"/>
              <a:pPr>
                <a:defRPr/>
              </a:pPr>
              <a:t>3</a:t>
            </a:fld>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 calcmode="lin" valueType="num">
                                      <p:cBhvr additive="base">
                                        <p:cTn id="7" dur="500" fill="hold"/>
                                        <p:tgtEl>
                                          <p:spTgt spid="3584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SWIS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ytuł 1"/>
          <p:cNvSpPr>
            <a:spLocks noGrp="1"/>
          </p:cNvSpPr>
          <p:nvPr>
            <p:ph type="title"/>
          </p:nvPr>
        </p:nvSpPr>
        <p:spPr>
          <a:xfrm>
            <a:off x="495300" y="0"/>
            <a:ext cx="8915400" cy="1143000"/>
          </a:xfrm>
        </p:spPr>
        <p:txBody>
          <a:bodyPr/>
          <a:lstStyle/>
          <a:p>
            <a:pPr algn="ctr">
              <a:defRPr/>
            </a:pPr>
            <a:r>
              <a:rPr lang="pl-PL" sz="2900" dirty="0" smtClean="0">
                <a:solidFill>
                  <a:srgbClr val="FF0000"/>
                </a:solidFill>
                <a:latin typeface="+mn-lt"/>
              </a:rPr>
              <a:t>Choroby zawodowe</a:t>
            </a:r>
          </a:p>
        </p:txBody>
      </p:sp>
      <p:sp>
        <p:nvSpPr>
          <p:cNvPr id="5" name="Symbol zastępczy numeru slajdu 4"/>
          <p:cNvSpPr>
            <a:spLocks noGrp="1"/>
          </p:cNvSpPr>
          <p:nvPr>
            <p:ph type="sldNum" sz="quarter" idx="12"/>
          </p:nvPr>
        </p:nvSpPr>
        <p:spPr/>
        <p:txBody>
          <a:bodyPr/>
          <a:lstStyle/>
          <a:p>
            <a:pPr>
              <a:defRPr/>
            </a:pPr>
            <a:fld id="{6DF963DB-BFF0-4FE2-B34D-6ADDF32921B3}" type="slidenum">
              <a:rPr lang="pl-PL" smtClean="0"/>
              <a:pPr>
                <a:defRPr/>
              </a:pPr>
              <a:t>30</a:t>
            </a:fld>
            <a:endParaRPr lang="pl-PL"/>
          </a:p>
        </p:txBody>
      </p:sp>
      <p:sp>
        <p:nvSpPr>
          <p:cNvPr id="220161" name="Rectangle 1"/>
          <p:cNvSpPr>
            <a:spLocks noChangeArrowheads="1"/>
          </p:cNvSpPr>
          <p:nvPr/>
        </p:nvSpPr>
        <p:spPr bwMode="auto">
          <a:xfrm>
            <a:off x="381000" y="1214438"/>
            <a:ext cx="9144000" cy="5138737"/>
          </a:xfrm>
          <a:prstGeom prst="rect">
            <a:avLst/>
          </a:prstGeom>
          <a:ln>
            <a:headEnd/>
            <a:tailEnd/>
          </a:ln>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lIns="228528" tIns="152352" bIns="38088" anchor="ctr">
            <a:spAutoFit/>
          </a:bodyPr>
          <a:lstStyle/>
          <a:p>
            <a:pPr>
              <a:buFontTx/>
              <a:buNone/>
              <a:defRPr/>
            </a:pPr>
            <a:r>
              <a:rPr lang="pl-PL" sz="2400" dirty="0">
                <a:solidFill>
                  <a:srgbClr val="00823B"/>
                </a:solidFill>
              </a:rPr>
              <a:t>Zgłoszenie podejrzenia choroby zawodowej u pracownika, u którego podejrzewa się chorobę zawodową dokonuje:</a:t>
            </a:r>
            <a:endParaRPr lang="pl-PL" sz="2400" b="1" dirty="0">
              <a:solidFill>
                <a:srgbClr val="00823B"/>
              </a:solidFill>
            </a:endParaRPr>
          </a:p>
          <a:p>
            <a:pPr>
              <a:defRPr/>
            </a:pPr>
            <a:r>
              <a:rPr lang="pl-PL" sz="2400" dirty="0">
                <a:solidFill>
                  <a:srgbClr val="00823B"/>
                </a:solidFill>
              </a:rPr>
              <a:t>pracodawca zatrudniający pracownika,</a:t>
            </a:r>
            <a:endParaRPr lang="pl-PL" sz="2400" b="1" dirty="0">
              <a:solidFill>
                <a:srgbClr val="00823B"/>
              </a:solidFill>
            </a:endParaRPr>
          </a:p>
          <a:p>
            <a:pPr>
              <a:defRPr/>
            </a:pPr>
            <a:r>
              <a:rPr lang="pl-PL" sz="2400" dirty="0">
                <a:solidFill>
                  <a:srgbClr val="00823B"/>
                </a:solidFill>
              </a:rPr>
              <a:t>lekarz, który podczas wykonywania zawodu powziął podejrzenie choroby zawodowej u pracownika,</a:t>
            </a:r>
            <a:endParaRPr lang="pl-PL" sz="2400" b="1" dirty="0">
              <a:solidFill>
                <a:srgbClr val="00823B"/>
              </a:solidFill>
            </a:endParaRPr>
          </a:p>
          <a:p>
            <a:pPr>
              <a:defRPr/>
            </a:pPr>
            <a:r>
              <a:rPr lang="pl-PL" sz="2400" dirty="0">
                <a:solidFill>
                  <a:srgbClr val="00823B"/>
                </a:solidFill>
              </a:rPr>
              <a:t>pracownik, który podejrzewa, że występują u niego objawy mogące wskazać na taką chorobę,</a:t>
            </a:r>
            <a:endParaRPr lang="pl-PL" sz="2400" b="1" dirty="0">
              <a:solidFill>
                <a:srgbClr val="00823B"/>
              </a:solidFill>
            </a:endParaRPr>
          </a:p>
          <a:p>
            <a:pPr>
              <a:defRPr/>
            </a:pPr>
            <a:r>
              <a:rPr lang="pl-PL" sz="2400" dirty="0">
                <a:solidFill>
                  <a:srgbClr val="00823B"/>
                </a:solidFill>
              </a:rPr>
              <a:t>lekarz stomatologii,</a:t>
            </a:r>
            <a:endParaRPr lang="pl-PL" sz="2400" b="1" dirty="0">
              <a:solidFill>
                <a:srgbClr val="00823B"/>
              </a:solidFill>
            </a:endParaRPr>
          </a:p>
          <a:p>
            <a:pPr>
              <a:defRPr/>
            </a:pPr>
            <a:r>
              <a:rPr lang="pl-PL" sz="2400" dirty="0">
                <a:solidFill>
                  <a:srgbClr val="00823B"/>
                </a:solidFill>
              </a:rPr>
              <a:t>lekarz weterynarii.</a:t>
            </a:r>
            <a:endParaRPr lang="pl-PL" sz="2400" b="1" dirty="0">
              <a:solidFill>
                <a:srgbClr val="00823B"/>
              </a:solidFill>
            </a:endParaRPr>
          </a:p>
          <a:p>
            <a:pPr>
              <a:buFontTx/>
              <a:buNone/>
              <a:defRPr/>
            </a:pPr>
            <a:r>
              <a:rPr lang="pl-PL" sz="2400" dirty="0">
                <a:solidFill>
                  <a:srgbClr val="00823B"/>
                </a:solidFill>
              </a:rPr>
              <a:t>Podejrzenie choroby zawodowej zgłasza się do właściwego państwowego inspektora sanitarnego i właściwego inspektora pracy.</a:t>
            </a:r>
            <a:endParaRPr lang="pl-PL" sz="2400" b="1" dirty="0">
              <a:solidFill>
                <a:srgbClr val="00823B"/>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12"/>
          </p:nvPr>
        </p:nvSpPr>
        <p:spPr/>
        <p:txBody>
          <a:bodyPr/>
          <a:lstStyle/>
          <a:p>
            <a:pPr>
              <a:defRPr/>
            </a:pPr>
            <a:fld id="{48E7D67F-FDDC-4DC8-B37A-3E11A392EDFA}" type="slidenum">
              <a:rPr lang="pl-PL"/>
              <a:pPr>
                <a:defRPr/>
              </a:pPr>
              <a:t>31</a:t>
            </a:fld>
            <a:endParaRPr lang="pl-PL"/>
          </a:p>
        </p:txBody>
      </p:sp>
      <p:sp>
        <p:nvSpPr>
          <p:cNvPr id="48131" name="Rectangle 10"/>
          <p:cNvSpPr>
            <a:spLocks noGrp="1" noChangeArrowheads="1"/>
          </p:cNvSpPr>
          <p:nvPr>
            <p:ph type="ctrTitle"/>
          </p:nvPr>
        </p:nvSpPr>
        <p:spPr>
          <a:xfrm>
            <a:off x="272480" y="2276872"/>
            <a:ext cx="9356725" cy="1079500"/>
          </a:xfrm>
        </p:spPr>
        <p:style>
          <a:lnRef idx="1">
            <a:schemeClr val="accent2"/>
          </a:lnRef>
          <a:fillRef idx="2">
            <a:schemeClr val="accent2"/>
          </a:fillRef>
          <a:effectRef idx="1">
            <a:schemeClr val="accent2"/>
          </a:effectRef>
          <a:fontRef idx="minor">
            <a:schemeClr val="dk1"/>
          </a:fontRef>
        </p:style>
        <p:txBody>
          <a:bodyPr/>
          <a:lstStyle/>
          <a:p>
            <a:pPr algn="ctr"/>
            <a:r>
              <a:rPr lang="pl-PL" sz="4400" dirty="0" smtClean="0">
                <a:solidFill>
                  <a:srgbClr val="FF0000"/>
                </a:solidFill>
                <a:latin typeface="+mn-lt"/>
              </a:rPr>
              <a:t>Dziękuję za uwagę</a:t>
            </a:r>
            <a:endParaRPr lang="pl-PL" sz="4400" dirty="0" smtClean="0">
              <a:latin typeface="+mn-lt"/>
            </a:endParaRPr>
          </a:p>
        </p:txBody>
      </p:sp>
    </p:spTree>
  </p:cSld>
  <p:clrMapOvr>
    <a:masterClrMapping/>
  </p:clrMapOvr>
  <p:transition advTm="2144"/>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95300" y="0"/>
            <a:ext cx="8915400" cy="1143000"/>
          </a:xfrm>
        </p:spPr>
        <p:txBody>
          <a:bodyPr/>
          <a:lstStyle/>
          <a:p>
            <a:pPr>
              <a:defRPr/>
            </a:pPr>
            <a:r>
              <a:rPr lang="pl-PL" sz="2900" dirty="0" smtClean="0">
                <a:effectLst>
                  <a:outerShdw blurRad="38100" dist="38100" dir="2700000" algn="tl">
                    <a:srgbClr val="C0C0C0"/>
                  </a:outerShdw>
                </a:effectLst>
              </a:rPr>
              <a:t>Wypadek przy pracy</a:t>
            </a:r>
            <a:r>
              <a:rPr lang="pl-PL" sz="2900" dirty="0" smtClean="0"/>
              <a:t> </a:t>
            </a:r>
            <a:endParaRPr lang="pl-PL" sz="2900" dirty="0"/>
          </a:p>
        </p:txBody>
      </p:sp>
      <p:graphicFrame>
        <p:nvGraphicFramePr>
          <p:cNvPr id="8" name="Diagram 7"/>
          <p:cNvGraphicFramePr/>
          <p:nvPr/>
        </p:nvGraphicFramePr>
        <p:xfrm>
          <a:off x="404798" y="1285860"/>
          <a:ext cx="9096404" cy="4705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511" name="AutoShape 7"/>
          <p:cNvSpPr>
            <a:spLocks noChangeArrowheads="1"/>
          </p:cNvSpPr>
          <p:nvPr/>
        </p:nvSpPr>
        <p:spPr bwMode="auto">
          <a:xfrm>
            <a:off x="1816100" y="4876800"/>
            <a:ext cx="2971800" cy="1143000"/>
          </a:xfrm>
          <a:prstGeom prst="wedgeRoundRectCallout">
            <a:avLst>
              <a:gd name="adj1" fmla="val -47917"/>
              <a:gd name="adj2" fmla="val 14028"/>
              <a:gd name="adj3" fmla="val 16667"/>
            </a:avLst>
          </a:prstGeom>
          <a:noFill/>
          <a:ln w="9525">
            <a:noFill/>
            <a:miter lim="800000"/>
            <a:headEnd/>
            <a:tailEnd/>
          </a:ln>
        </p:spPr>
        <p:txBody>
          <a:bodyPr wrap="none" anchor="ctr"/>
          <a:lstStyle/>
          <a:p>
            <a:pPr algn="ctr"/>
            <a:endParaRPr lang="pl-PL"/>
          </a:p>
        </p:txBody>
      </p:sp>
      <p:sp>
        <p:nvSpPr>
          <p:cNvPr id="5" name="Symbol zastępczy numeru slajdu 4"/>
          <p:cNvSpPr>
            <a:spLocks noGrp="1"/>
          </p:cNvSpPr>
          <p:nvPr>
            <p:ph type="sldNum" sz="quarter" idx="11"/>
          </p:nvPr>
        </p:nvSpPr>
        <p:spPr/>
        <p:txBody>
          <a:bodyPr/>
          <a:lstStyle/>
          <a:p>
            <a:pPr>
              <a:defRPr/>
            </a:pPr>
            <a:fld id="{1531866A-BBDF-4A6E-9AEA-DE83509F86C8}" type="slidenum">
              <a:rPr lang="pl-PL" smtClean="0"/>
              <a:pPr>
                <a:defRPr/>
              </a:pPr>
              <a:t>4</a:t>
            </a:fld>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SWIST.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21511"/>
                                        </p:tgtEl>
                                        <p:attrNameLst>
                                          <p:attrName>style.visibility</p:attrName>
                                        </p:attrNameLst>
                                      </p:cBhvr>
                                      <p:to>
                                        <p:strVal val="visible"/>
                                      </p:to>
                                    </p:set>
                                    <p:anim calcmode="lin" valueType="num">
                                      <p:cBhvr additive="base">
                                        <p:cTn id="13" dur="500" fill="hold"/>
                                        <p:tgtEl>
                                          <p:spTgt spid="21511"/>
                                        </p:tgtEl>
                                        <p:attrNameLst>
                                          <p:attrName>ppt_x</p:attrName>
                                        </p:attrNameLst>
                                      </p:cBhvr>
                                      <p:tavLst>
                                        <p:tav tm="0">
                                          <p:val>
                                            <p:strVal val="0-#ppt_w/2"/>
                                          </p:val>
                                        </p:tav>
                                        <p:tav tm="100000">
                                          <p:val>
                                            <p:strVal val="#ppt_x"/>
                                          </p:val>
                                        </p:tav>
                                      </p:tavLst>
                                    </p:anim>
                                    <p:anim calcmode="lin" valueType="num">
                                      <p:cBhvr additive="base">
                                        <p:cTn id="14" dur="500" fill="hold"/>
                                        <p:tgtEl>
                                          <p:spTgt spid="215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P spid="2151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pPr>
              <a:defRPr/>
            </a:pPr>
            <a:fld id="{695D9D26-7662-48F7-B5AF-84972BBC79FC}" type="slidenum">
              <a:rPr lang="pl-PL"/>
              <a:pPr>
                <a:defRPr/>
              </a:pPr>
              <a:t>5</a:t>
            </a:fld>
            <a:endParaRPr lang="pl-PL"/>
          </a:p>
        </p:txBody>
      </p:sp>
      <p:sp>
        <p:nvSpPr>
          <p:cNvPr id="13316" name="Rectangle 2"/>
          <p:cNvSpPr>
            <a:spLocks noGrp="1" noChangeArrowheads="1"/>
          </p:cNvSpPr>
          <p:nvPr>
            <p:ph type="title"/>
          </p:nvPr>
        </p:nvSpPr>
        <p:spPr bwMode="auto">
          <a:xfrm>
            <a:off x="742950" y="609600"/>
            <a:ext cx="8420100" cy="659160"/>
          </a:xfrm>
          <a:noFill/>
          <a:ln>
            <a:miter lim="800000"/>
            <a:headEnd/>
            <a:tailEnd/>
          </a:ln>
        </p:spPr>
        <p:txBody>
          <a:bodyPr vert="horz" wrap="square" lIns="91440" tIns="45720" rIns="91440" bIns="45720" numCol="1" anchor="t" anchorCtr="0" compatLnSpc="1">
            <a:prstTxWarp prst="textNoShape">
              <a:avLst/>
            </a:prstTxWarp>
          </a:bodyPr>
          <a:lstStyle/>
          <a:p>
            <a:pPr algn="ctr"/>
            <a:r>
              <a:rPr lang="pl-PL" sz="2900" dirty="0" smtClean="0">
                <a:solidFill>
                  <a:srgbClr val="FF0000"/>
                </a:solidFill>
                <a:latin typeface="+mn-lt"/>
              </a:rPr>
              <a:t>Zdarzenie nagłe</a:t>
            </a:r>
            <a:endParaRPr lang="pl-PL" sz="2900" dirty="0" smtClean="0">
              <a:latin typeface="+mn-lt"/>
            </a:endParaRPr>
          </a:p>
        </p:txBody>
      </p:sp>
      <p:graphicFrame>
        <p:nvGraphicFramePr>
          <p:cNvPr id="7" name="Symbol zastępczy zawartości 6"/>
          <p:cNvGraphicFramePr>
            <a:graphicFrameLocks noGrp="1"/>
          </p:cNvGraphicFramePr>
          <p:nvPr>
            <p:ph idx="1"/>
          </p:nvPr>
        </p:nvGraphicFramePr>
        <p:xfrm>
          <a:off x="488504" y="1556792"/>
          <a:ext cx="9205912"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1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pPr>
              <a:defRPr/>
            </a:pPr>
            <a:fld id="{7732EA16-99F4-4302-A74F-8D1E7D7B96DB}" type="slidenum">
              <a:rPr lang="pl-PL"/>
              <a:pPr>
                <a:defRPr/>
              </a:pPr>
              <a:t>6</a:t>
            </a:fld>
            <a:endParaRPr lang="pl-PL"/>
          </a:p>
        </p:txBody>
      </p:sp>
      <p:sp>
        <p:nvSpPr>
          <p:cNvPr id="14340" name="Rectangle 2"/>
          <p:cNvSpPr>
            <a:spLocks noGrp="1" noChangeArrowheads="1"/>
          </p:cNvSpPr>
          <p:nvPr>
            <p:ph type="title"/>
          </p:nvPr>
        </p:nvSpPr>
        <p:spPr bwMode="auto">
          <a:xfrm>
            <a:off x="742950" y="609600"/>
            <a:ext cx="8420100" cy="659160"/>
          </a:xfrm>
          <a:noFill/>
          <a:ln>
            <a:miter lim="800000"/>
            <a:headEnd/>
            <a:tailEnd/>
          </a:ln>
        </p:spPr>
        <p:txBody>
          <a:bodyPr vert="horz" wrap="square" lIns="91440" tIns="45720" rIns="91440" bIns="45720" numCol="1" anchor="t" anchorCtr="0" compatLnSpc="1">
            <a:prstTxWarp prst="textNoShape">
              <a:avLst/>
            </a:prstTxWarp>
          </a:bodyPr>
          <a:lstStyle/>
          <a:p>
            <a:pPr algn="ctr"/>
            <a:r>
              <a:rPr lang="pl-PL" sz="2900" dirty="0" smtClean="0">
                <a:solidFill>
                  <a:srgbClr val="FF0000"/>
                </a:solidFill>
                <a:latin typeface="+mn-lt"/>
              </a:rPr>
              <a:t>Przyczyna zewnętrzna</a:t>
            </a:r>
            <a:endParaRPr lang="pl-PL" sz="2900" dirty="0" smtClean="0">
              <a:solidFill>
                <a:schemeClr val="tx1"/>
              </a:solidFill>
              <a:latin typeface="+mn-lt"/>
            </a:endParaRPr>
          </a:p>
        </p:txBody>
      </p:sp>
      <p:graphicFrame>
        <p:nvGraphicFramePr>
          <p:cNvPr id="7" name="Symbol zastępczy zawartości 6"/>
          <p:cNvGraphicFramePr>
            <a:graphicFrameLocks noGrp="1"/>
          </p:cNvGraphicFramePr>
          <p:nvPr>
            <p:ph idx="1"/>
          </p:nvPr>
        </p:nvGraphicFramePr>
        <p:xfrm>
          <a:off x="344488" y="1556792"/>
          <a:ext cx="9205912"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16"/>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pPr>
              <a:defRPr/>
            </a:pPr>
            <a:fld id="{6C6CE223-1C76-40AE-BB24-A5559899B43D}" type="slidenum">
              <a:rPr lang="pl-PL"/>
              <a:pPr>
                <a:defRPr/>
              </a:pPr>
              <a:t>7</a:t>
            </a:fld>
            <a:endParaRPr lang="pl-PL"/>
          </a:p>
        </p:txBody>
      </p:sp>
      <p:sp>
        <p:nvSpPr>
          <p:cNvPr id="15364" name="Rectangle 2"/>
          <p:cNvSpPr>
            <a:spLocks noGrp="1" noChangeArrowheads="1"/>
          </p:cNvSpPr>
          <p:nvPr>
            <p:ph type="title"/>
          </p:nvPr>
        </p:nvSpPr>
        <p:spPr bwMode="auto">
          <a:xfrm>
            <a:off x="742950" y="152400"/>
            <a:ext cx="8420100" cy="838200"/>
          </a:xfrm>
          <a:noFill/>
          <a:ln>
            <a:miter lim="800000"/>
            <a:headEnd/>
            <a:tailEnd/>
          </a:ln>
        </p:spPr>
        <p:txBody>
          <a:bodyPr vert="horz" wrap="square" lIns="91440" tIns="45720" rIns="91440" bIns="45720" numCol="1" anchor="t" anchorCtr="0" compatLnSpc="1">
            <a:prstTxWarp prst="textNoShape">
              <a:avLst/>
            </a:prstTxWarp>
          </a:bodyPr>
          <a:lstStyle/>
          <a:p>
            <a:pPr algn="ctr"/>
            <a:r>
              <a:rPr lang="pl-PL" sz="2900" smtClean="0">
                <a:solidFill>
                  <a:srgbClr val="FF0000"/>
                </a:solidFill>
                <a:latin typeface="+mn-lt"/>
              </a:rPr>
              <a:t>Związek z pracą</a:t>
            </a:r>
            <a:endParaRPr lang="pl-PL" sz="2900" smtClean="0">
              <a:solidFill>
                <a:schemeClr val="tx1"/>
              </a:solidFill>
              <a:latin typeface="+mn-lt"/>
            </a:endParaRPr>
          </a:p>
        </p:txBody>
      </p:sp>
      <p:graphicFrame>
        <p:nvGraphicFramePr>
          <p:cNvPr id="7" name="Symbol zastępczy zawartości 6"/>
          <p:cNvGraphicFramePr>
            <a:graphicFrameLocks noGrp="1"/>
          </p:cNvGraphicFramePr>
          <p:nvPr>
            <p:ph idx="1"/>
          </p:nvPr>
        </p:nvGraphicFramePr>
        <p:xfrm>
          <a:off x="344488" y="1196752"/>
          <a:ext cx="9205912"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pPr>
              <a:defRPr/>
            </a:pPr>
            <a:fld id="{24F92580-599A-4BE3-97C0-0A147E504134}" type="slidenum">
              <a:rPr lang="pl-PL"/>
              <a:pPr>
                <a:defRPr/>
              </a:pPr>
              <a:t>8</a:t>
            </a:fld>
            <a:endParaRPr lang="pl-PL"/>
          </a:p>
        </p:txBody>
      </p:sp>
      <p:sp>
        <p:nvSpPr>
          <p:cNvPr id="16388" name="Rectangle 2"/>
          <p:cNvSpPr>
            <a:spLocks noGrp="1" noChangeArrowheads="1"/>
          </p:cNvSpPr>
          <p:nvPr>
            <p:ph type="title"/>
          </p:nvPr>
        </p:nvSpPr>
        <p:spPr bwMode="auto">
          <a:xfrm>
            <a:off x="742950" y="152400"/>
            <a:ext cx="8420100" cy="838200"/>
          </a:xfrm>
          <a:noFill/>
          <a:ln>
            <a:miter lim="800000"/>
            <a:headEnd/>
            <a:tailEnd/>
          </a:ln>
        </p:spPr>
        <p:txBody>
          <a:bodyPr vert="horz" wrap="square" lIns="91440" tIns="45720" rIns="91440" bIns="45720" numCol="1" anchor="t" anchorCtr="0" compatLnSpc="1">
            <a:prstTxWarp prst="textNoShape">
              <a:avLst/>
            </a:prstTxWarp>
          </a:bodyPr>
          <a:lstStyle/>
          <a:p>
            <a:pPr algn="ctr"/>
            <a:r>
              <a:rPr lang="pl-PL" sz="2900" dirty="0" smtClean="0">
                <a:solidFill>
                  <a:srgbClr val="FF0000"/>
                </a:solidFill>
                <a:latin typeface="+mn-lt"/>
              </a:rPr>
              <a:t>Związek z pracą - </a:t>
            </a:r>
            <a:r>
              <a:rPr lang="pl-PL" sz="2900" b="0" dirty="0" smtClean="0">
                <a:solidFill>
                  <a:srgbClr val="FF0000"/>
                </a:solidFill>
                <a:latin typeface="+mn-lt"/>
              </a:rPr>
              <a:t>przesłanki:</a:t>
            </a:r>
          </a:p>
        </p:txBody>
      </p:sp>
      <p:graphicFrame>
        <p:nvGraphicFramePr>
          <p:cNvPr id="7" name="Symbol zastępczy zawartości 6"/>
          <p:cNvGraphicFramePr>
            <a:graphicFrameLocks noGrp="1"/>
          </p:cNvGraphicFramePr>
          <p:nvPr>
            <p:ph idx="1"/>
          </p:nvPr>
        </p:nvGraphicFramePr>
        <p:xfrm>
          <a:off x="344488" y="1196752"/>
          <a:ext cx="9205912"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numeru slajdu 5"/>
          <p:cNvSpPr>
            <a:spLocks noGrp="1"/>
          </p:cNvSpPr>
          <p:nvPr>
            <p:ph type="sldNum" sz="quarter" idx="12"/>
          </p:nvPr>
        </p:nvSpPr>
        <p:spPr/>
        <p:txBody>
          <a:bodyPr/>
          <a:lstStyle/>
          <a:p>
            <a:pPr>
              <a:defRPr/>
            </a:pPr>
            <a:fld id="{6D0C84D8-C217-47E7-9D05-2B14AF5B3AE6}" type="slidenum">
              <a:rPr lang="pl-PL"/>
              <a:pPr>
                <a:defRPr/>
              </a:pPr>
              <a:t>9</a:t>
            </a:fld>
            <a:endParaRPr lang="pl-PL"/>
          </a:p>
        </p:txBody>
      </p:sp>
      <p:sp>
        <p:nvSpPr>
          <p:cNvPr id="17412" name="Rectangle 2"/>
          <p:cNvSpPr>
            <a:spLocks noGrp="1" noChangeArrowheads="1"/>
          </p:cNvSpPr>
          <p:nvPr>
            <p:ph type="title"/>
          </p:nvPr>
        </p:nvSpPr>
        <p:spPr bwMode="auto">
          <a:xfrm>
            <a:off x="742950" y="609600"/>
            <a:ext cx="8420100" cy="659160"/>
          </a:xfrm>
          <a:noFill/>
          <a:ln>
            <a:miter lim="800000"/>
            <a:headEnd/>
            <a:tailEnd/>
          </a:ln>
        </p:spPr>
        <p:txBody>
          <a:bodyPr vert="horz" wrap="square" lIns="91440" tIns="45720" rIns="91440" bIns="45720" numCol="1" anchor="t" anchorCtr="0" compatLnSpc="1">
            <a:prstTxWarp prst="textNoShape">
              <a:avLst/>
            </a:prstTxWarp>
          </a:bodyPr>
          <a:lstStyle/>
          <a:p>
            <a:pPr algn="ctr"/>
            <a:r>
              <a:rPr lang="pl-PL" sz="2900" dirty="0" smtClean="0">
                <a:solidFill>
                  <a:srgbClr val="FF0000"/>
                </a:solidFill>
                <a:effectLst>
                  <a:outerShdw blurRad="38100" dist="38100" dir="2700000" algn="tl">
                    <a:srgbClr val="000000">
                      <a:alpha val="43137"/>
                    </a:srgbClr>
                  </a:outerShdw>
                </a:effectLst>
                <a:latin typeface="+mn-lt"/>
              </a:rPr>
              <a:t>Uraz </a:t>
            </a:r>
            <a:endParaRPr lang="pl-PL" sz="2900" b="0" dirty="0" smtClean="0">
              <a:solidFill>
                <a:srgbClr val="FF0000"/>
              </a:solidFill>
              <a:effectLst>
                <a:outerShdw blurRad="38100" dist="38100" dir="2700000" algn="tl">
                  <a:srgbClr val="000000">
                    <a:alpha val="43137"/>
                  </a:srgbClr>
                </a:outerShdw>
              </a:effectLst>
              <a:latin typeface="+mn-lt"/>
            </a:endParaRPr>
          </a:p>
        </p:txBody>
      </p:sp>
      <p:sp>
        <p:nvSpPr>
          <p:cNvPr id="17413" name="Rectangle 3"/>
          <p:cNvSpPr>
            <a:spLocks noGrp="1" noChangeArrowheads="1"/>
          </p:cNvSpPr>
          <p:nvPr>
            <p:ph type="body" idx="1"/>
          </p:nvPr>
        </p:nvSpPr>
        <p:spPr>
          <a:xfrm>
            <a:off x="1155700" y="1981200"/>
            <a:ext cx="8007350" cy="2815952"/>
          </a:xfrm>
        </p:spPr>
        <p:style>
          <a:lnRef idx="1">
            <a:schemeClr val="accent2"/>
          </a:lnRef>
          <a:fillRef idx="2">
            <a:schemeClr val="accent2"/>
          </a:fillRef>
          <a:effectRef idx="1">
            <a:schemeClr val="accent2"/>
          </a:effectRef>
          <a:fontRef idx="minor">
            <a:schemeClr val="dk1"/>
          </a:fontRef>
        </p:style>
        <p:txBody>
          <a:bodyPr/>
          <a:lstStyle/>
          <a:p>
            <a:pPr>
              <a:buNone/>
            </a:pPr>
            <a:r>
              <a:rPr lang="pl-PL" sz="4000" dirty="0" smtClean="0">
                <a:solidFill>
                  <a:srgbClr val="00823B"/>
                </a:solidFill>
                <a:latin typeface="Times New Roman" pitchFamily="18" charset="0"/>
              </a:rPr>
              <a:t>	uszkodzenie tkanek ciała lub narządów człowieka wskutek działania czynnika zewnętrznego.</a:t>
            </a:r>
            <a:endParaRPr lang="pl-PL" dirty="0" smtClean="0">
              <a:solidFill>
                <a:srgbClr val="00823B"/>
              </a:solidFill>
              <a:latin typeface="Times New Roman" pitchFamily="18" charset="0"/>
            </a:endParaRPr>
          </a:p>
        </p:txBody>
      </p:sp>
    </p:spTree>
  </p:cSld>
  <p:clrMapOvr>
    <a:masterClrMapping/>
  </p:clrMapOvr>
  <p:transition advTm="0"/>
  <p:timing>
    <p:tnLst>
      <p:par>
        <p:cTn id="1" dur="indefinite" restart="never" nodeType="tmRoot"/>
      </p:par>
    </p:tnLst>
  </p:timing>
</p:sld>
</file>

<file path=ppt/theme/theme1.xml><?xml version="1.0" encoding="utf-8"?>
<a:theme xmlns:a="http://schemas.openxmlformats.org/drawingml/2006/main" name="szkolenie okresowe biuro prawo  IX 2022r">
  <a:themeElements>
    <a:clrScheme name="Ogólna (Standard).pot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Ogólna (Standard).pot">
      <a:majorFont>
        <a:latin typeface="Arial Narrow"/>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sz="2000">
            <a:solidFill>
              <a:srgbClr val="00823B"/>
            </a:solidFill>
          </a:defRPr>
        </a:defPPr>
      </a:lstStyle>
      <a:style>
        <a:lnRef idx="2">
          <a:schemeClr val="accent2"/>
        </a:lnRef>
        <a:fillRef idx="1">
          <a:schemeClr val="lt1"/>
        </a:fillRef>
        <a:effectRef idx="0">
          <a:schemeClr val="accent2"/>
        </a:effectRef>
        <a:fontRef idx="minor">
          <a:schemeClr val="dk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1" lang="en-US" sz="3000" b="0" i="0" u="none" strike="noStrike" cap="none" normalizeH="0" baseline="0" smtClean="0">
            <a:ln>
              <a:noFill/>
            </a:ln>
            <a:solidFill>
              <a:schemeClr val="tx1"/>
            </a:solidFill>
            <a:effectLst/>
            <a:latin typeface="Tahoma" charset="0"/>
          </a:defRPr>
        </a:defPPr>
      </a:lstStyle>
    </a:lnDef>
  </a:objectDefaults>
  <a:extraClrSchemeLst>
    <a:extraClrScheme>
      <a:clrScheme name="Ogólna (Standard).pot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Ogólna (Standard).pot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Ogólna (Standard).pot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ojekt niestandard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rojekt niestandard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yw pakietu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szkolenie okresowe biuro prawo  IX 2022r</Template>
  <TotalTime>111</TotalTime>
  <Words>9295</Words>
  <Application>Microsoft Office PowerPoint</Application>
  <PresentationFormat>Papier A4 (210x297 mm)</PresentationFormat>
  <Paragraphs>1407</Paragraphs>
  <Slides>31</Slides>
  <Notes>18</Notes>
  <HiddenSlides>0</HiddenSlides>
  <MMClips>0</MMClips>
  <ScaleCrop>false</ScaleCrop>
  <HeadingPairs>
    <vt:vector size="4" baseType="variant">
      <vt:variant>
        <vt:lpstr>Motyw</vt:lpstr>
      </vt:variant>
      <vt:variant>
        <vt:i4>3</vt:i4>
      </vt:variant>
      <vt:variant>
        <vt:lpstr>Tytuły slajdów</vt:lpstr>
      </vt:variant>
      <vt:variant>
        <vt:i4>31</vt:i4>
      </vt:variant>
    </vt:vector>
  </HeadingPairs>
  <TitlesOfParts>
    <vt:vector size="34" baseType="lpstr">
      <vt:lpstr>szkolenie okresowe biuro prawo  IX 2022r</vt:lpstr>
      <vt:lpstr>1_Projekt niestandardowy</vt:lpstr>
      <vt:lpstr>Projekt niestandardowy</vt:lpstr>
      <vt:lpstr>Bezpieczeństwo i Higiena Pracy</vt:lpstr>
      <vt:lpstr>Wypadek przy pracy </vt:lpstr>
      <vt:lpstr>Wypadek przy pracy </vt:lpstr>
      <vt:lpstr>Wypadek przy pracy </vt:lpstr>
      <vt:lpstr>Zdarzenie nagłe</vt:lpstr>
      <vt:lpstr>Przyczyna zewnętrzna</vt:lpstr>
      <vt:lpstr>Związek z pracą</vt:lpstr>
      <vt:lpstr>Związek z pracą - przesłanki:</vt:lpstr>
      <vt:lpstr>Uraz </vt:lpstr>
      <vt:lpstr>Podział wypadków przy pracy</vt:lpstr>
      <vt:lpstr>Wypadek przy pray </vt:lpstr>
      <vt:lpstr>Wypadek przy pracy </vt:lpstr>
      <vt:lpstr>Wypadek przy pracy </vt:lpstr>
      <vt:lpstr>Wypadek przy pracy </vt:lpstr>
      <vt:lpstr>Wypadek przy pray </vt:lpstr>
      <vt:lpstr>Niezwłoczne  zawiadomienie  prokuratora  i  inspektora  pracy  o śmiertelnym, ciężkim  lub  zbiorowym  wypadku przy pracy.</vt:lpstr>
      <vt:lpstr>Niezwłoczne ustalenie okoliczności  i przyczyn  wypadku -  podjęte działania przez zespół. </vt:lpstr>
      <vt:lpstr>Wypadek przy pracy </vt:lpstr>
      <vt:lpstr>Wypadek przy pracy </vt:lpstr>
      <vt:lpstr>Wypadek przy pracy </vt:lpstr>
      <vt:lpstr>Jednorazowe odszkodowanie </vt:lpstr>
      <vt:lpstr>Jednorazowe odszkodowanie </vt:lpstr>
      <vt:lpstr>Wypadek przy pracy </vt:lpstr>
      <vt:lpstr>Warunki odmowy przyznania świadczeń przez  ZUS</vt:lpstr>
      <vt:lpstr>ZUS  - ustalenie składki wypadkowej Podstawy do ustalenia kategorii ryzyka  dla grupy działalności </vt:lpstr>
      <vt:lpstr>Uprawnienia   PIP</vt:lpstr>
      <vt:lpstr>Wypadki w drodze  „do”  lub  „z”   pracy</vt:lpstr>
      <vt:lpstr>Wypadki w drodze  „do”  lub  „z”   pracy</vt:lpstr>
      <vt:lpstr>Choroby zawodowe</vt:lpstr>
      <vt:lpstr>Choroby zawodowe</vt:lpstr>
      <vt:lpstr>Dziękuję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Bezpieczeństwo i Higiena Pracy</dc:title>
  <dc:creator>Lenka</dc:creator>
  <cp:lastModifiedBy>Lenka</cp:lastModifiedBy>
  <cp:revision>40</cp:revision>
  <cp:lastPrinted>2006-01-22T12:05:44Z</cp:lastPrinted>
  <dcterms:created xsi:type="dcterms:W3CDTF">2022-09-14T06:57:58Z</dcterms:created>
  <dcterms:modified xsi:type="dcterms:W3CDTF">2022-09-14T09:52:23Z</dcterms:modified>
</cp:coreProperties>
</file>